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handoutMasterIdLst>
    <p:handoutMasterId r:id="rId29"/>
  </p:handoutMasterIdLst>
  <p:sldIdLst>
    <p:sldId id="257" r:id="rId4"/>
    <p:sldId id="348" r:id="rId5"/>
    <p:sldId id="282" r:id="rId6"/>
    <p:sldId id="283" r:id="rId7"/>
    <p:sldId id="284" r:id="rId8"/>
    <p:sldId id="287" r:id="rId9"/>
    <p:sldId id="286" r:id="rId10"/>
    <p:sldId id="288" r:id="rId11"/>
    <p:sldId id="347" r:id="rId12"/>
    <p:sldId id="289" r:id="rId13"/>
    <p:sldId id="327" r:id="rId14"/>
    <p:sldId id="328" r:id="rId15"/>
    <p:sldId id="332" r:id="rId16"/>
    <p:sldId id="334" r:id="rId17"/>
    <p:sldId id="335" r:id="rId18"/>
    <p:sldId id="323" r:id="rId19"/>
    <p:sldId id="343" r:id="rId20"/>
    <p:sldId id="344" r:id="rId21"/>
    <p:sldId id="337" r:id="rId22"/>
    <p:sldId id="339" r:id="rId23"/>
    <p:sldId id="331" r:id="rId24"/>
    <p:sldId id="302" r:id="rId25"/>
    <p:sldId id="319" r:id="rId26"/>
    <p:sldId id="34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5830"/>
    <a:srgbClr val="056839"/>
    <a:srgbClr val="94CA34"/>
    <a:srgbClr val="82C836"/>
    <a:srgbClr val="F1592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25" y="-2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9A920-BC20-4197-9DF1-2D2784CC57C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3A713E7-9E30-43E4-958B-7BA514C92A99}">
      <dgm:prSet phldrT="[Text]"/>
      <dgm:spPr>
        <a:solidFill>
          <a:srgbClr val="056839"/>
        </a:solidFill>
      </dgm:spPr>
      <dgm:t>
        <a:bodyPr/>
        <a:lstStyle/>
        <a:p>
          <a:r>
            <a:rPr lang="en-US" b="1" dirty="0" smtClean="0">
              <a:effectLst>
                <a:outerShdw blurRad="38100" dist="38100" dir="2700000" algn="tl">
                  <a:srgbClr val="000000">
                    <a:alpha val="43137"/>
                  </a:srgbClr>
                </a:outerShdw>
              </a:effectLst>
            </a:rPr>
            <a:t>Guaranteed Transfer of 60 Hours from Community College to University</a:t>
          </a:r>
          <a:endParaRPr lang="en-US" b="1" dirty="0">
            <a:effectLst>
              <a:outerShdw blurRad="38100" dist="38100" dir="2700000" algn="tl">
                <a:srgbClr val="000000">
                  <a:alpha val="43137"/>
                </a:srgbClr>
              </a:outerShdw>
            </a:effectLst>
          </a:endParaRPr>
        </a:p>
      </dgm:t>
    </dgm:pt>
    <dgm:pt modelId="{DF45D842-F5C0-4B96-9E5E-DA56148D76CE}" type="parTrans" cxnId="{67DD41B3-0F8B-4C41-95F2-E369BED1D19D}">
      <dgm:prSet/>
      <dgm:spPr/>
      <dgm:t>
        <a:bodyPr/>
        <a:lstStyle/>
        <a:p>
          <a:endParaRPr lang="en-US"/>
        </a:p>
      </dgm:t>
    </dgm:pt>
    <dgm:pt modelId="{81ACCB83-AE43-4C3A-8BFD-A59A1EE2C4C9}" type="sibTrans" cxnId="{67DD41B3-0F8B-4C41-95F2-E369BED1D19D}">
      <dgm:prSet/>
      <dgm:spPr/>
      <dgm:t>
        <a:bodyPr/>
        <a:lstStyle/>
        <a:p>
          <a:endParaRPr lang="en-US"/>
        </a:p>
      </dgm:t>
    </dgm:pt>
    <dgm:pt modelId="{9E652D82-31F0-4BED-A0BA-13F3769EF72D}">
      <dgm:prSet phldrT="[Text]"/>
      <dgm:spPr>
        <a:solidFill>
          <a:srgbClr val="056839"/>
        </a:solidFill>
      </dgm:spPr>
      <dgm:t>
        <a:bodyPr/>
        <a:lstStyle/>
        <a:p>
          <a:r>
            <a:rPr lang="en-US" b="1" dirty="0" smtClean="0">
              <a:effectLst>
                <a:outerShdw blurRad="38100" dist="38100" dir="2700000" algn="tl">
                  <a:srgbClr val="000000">
                    <a:alpha val="43137"/>
                  </a:srgbClr>
                </a:outerShdw>
              </a:effectLst>
            </a:rPr>
            <a:t>Guaranteed Completion of the General Education Block</a:t>
          </a:r>
          <a:endParaRPr lang="en-US" b="1" dirty="0">
            <a:effectLst>
              <a:outerShdw blurRad="38100" dist="38100" dir="2700000" algn="tl">
                <a:srgbClr val="000000">
                  <a:alpha val="43137"/>
                </a:srgbClr>
              </a:outerShdw>
            </a:effectLst>
          </a:endParaRPr>
        </a:p>
      </dgm:t>
    </dgm:pt>
    <dgm:pt modelId="{A504835B-A2C1-44E9-B50F-804A250F9F02}" type="parTrans" cxnId="{B53C8384-7205-4E60-BC1B-25F8AFE03F87}">
      <dgm:prSet/>
      <dgm:spPr/>
      <dgm:t>
        <a:bodyPr/>
        <a:lstStyle/>
        <a:p>
          <a:endParaRPr lang="en-US"/>
        </a:p>
      </dgm:t>
    </dgm:pt>
    <dgm:pt modelId="{34FA048F-1475-40D9-9396-18A3077DF55B}" type="sibTrans" cxnId="{B53C8384-7205-4E60-BC1B-25F8AFE03F87}">
      <dgm:prSet/>
      <dgm:spPr/>
      <dgm:t>
        <a:bodyPr/>
        <a:lstStyle/>
        <a:p>
          <a:endParaRPr lang="en-US"/>
        </a:p>
      </dgm:t>
    </dgm:pt>
    <dgm:pt modelId="{B3B8B789-8AAD-4D1B-B646-8E8959D23528}">
      <dgm:prSet phldrT="[Text]" custT="1"/>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r>
            <a:rPr lang="en-US" sz="2600" b="1" dirty="0" smtClean="0">
              <a:effectLst>
                <a:outerShdw blurRad="38100" dist="38100" dir="2700000" algn="tl">
                  <a:srgbClr val="000000">
                    <a:alpha val="43137"/>
                  </a:srgbClr>
                </a:outerShdw>
              </a:effectLst>
            </a:rPr>
            <a:t>Upon Completion of a Set Curriculum to earn </a:t>
          </a:r>
          <a:r>
            <a:rPr lang="en-US" sz="2400" b="1" dirty="0" smtClean="0">
              <a:effectLst>
                <a:outerShdw blurRad="38100" dist="38100" dir="2700000" algn="tl">
                  <a:srgbClr val="000000">
                    <a:alpha val="43137"/>
                  </a:srgbClr>
                </a:outerShdw>
              </a:effectLst>
            </a:rPr>
            <a:t>…</a:t>
          </a:r>
          <a:endParaRPr lang="en-US" sz="2400" b="1" dirty="0">
            <a:effectLst>
              <a:outerShdw blurRad="38100" dist="38100" dir="2700000" algn="tl">
                <a:srgbClr val="000000">
                  <a:alpha val="43137"/>
                </a:srgbClr>
              </a:outerShdw>
            </a:effectLst>
          </a:endParaRPr>
        </a:p>
      </dgm:t>
    </dgm:pt>
    <dgm:pt modelId="{9F0181B4-28C3-4337-B377-8B1F9695F5BA}" type="parTrans" cxnId="{D4BDB56E-EB50-47CE-8D22-203A8E03618C}">
      <dgm:prSet/>
      <dgm:spPr/>
      <dgm:t>
        <a:bodyPr/>
        <a:lstStyle/>
        <a:p>
          <a:endParaRPr lang="en-US"/>
        </a:p>
      </dgm:t>
    </dgm:pt>
    <dgm:pt modelId="{CD21225D-5042-498A-84DE-36DB10293776}" type="sibTrans" cxnId="{D4BDB56E-EB50-47CE-8D22-203A8E03618C}">
      <dgm:prSet/>
      <dgm:spPr/>
      <dgm:t>
        <a:bodyPr/>
        <a:lstStyle/>
        <a:p>
          <a:endParaRPr lang="en-US"/>
        </a:p>
      </dgm:t>
    </dgm:pt>
    <dgm:pt modelId="{E26416C4-85E6-47FC-8DAA-E8381BCFA14E}">
      <dgm:prSet phldrT="[Text]" custT="1"/>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r>
            <a:rPr lang="en-US" sz="2200" b="1" dirty="0" smtClean="0">
              <a:effectLst>
                <a:outerShdw blurRad="38100" dist="38100" dir="2700000" algn="tl">
                  <a:srgbClr val="000000">
                    <a:alpha val="43137"/>
                  </a:srgbClr>
                </a:outerShdw>
              </a:effectLst>
            </a:rPr>
            <a:t>Associate of Arts/LA Transfer (AALT)</a:t>
          </a:r>
          <a:endParaRPr lang="en-US" sz="2200" b="1" dirty="0">
            <a:effectLst>
              <a:outerShdw blurRad="38100" dist="38100" dir="2700000" algn="tl">
                <a:srgbClr val="000000">
                  <a:alpha val="43137"/>
                </a:srgbClr>
              </a:outerShdw>
            </a:effectLst>
          </a:endParaRPr>
        </a:p>
      </dgm:t>
    </dgm:pt>
    <dgm:pt modelId="{F2244E5D-F2A3-4E76-8C1D-886589A4C917}" type="parTrans" cxnId="{EDD69D8C-906B-49EC-916B-3EB0E07FA472}">
      <dgm:prSet/>
      <dgm:spPr/>
      <dgm:t>
        <a:bodyPr/>
        <a:lstStyle/>
        <a:p>
          <a:endParaRPr lang="en-US"/>
        </a:p>
      </dgm:t>
    </dgm:pt>
    <dgm:pt modelId="{F84D360F-C3CE-4496-9C33-4AA8EEE0DB2F}" type="sibTrans" cxnId="{EDD69D8C-906B-49EC-916B-3EB0E07FA472}">
      <dgm:prSet/>
      <dgm:spPr/>
      <dgm:t>
        <a:bodyPr/>
        <a:lstStyle/>
        <a:p>
          <a:endParaRPr lang="en-US"/>
        </a:p>
      </dgm:t>
    </dgm:pt>
    <dgm:pt modelId="{E784C3A8-3C3B-4264-8DB4-05DB15A1CEE8}">
      <dgm:prSet phldrT="[Text]" custT="1"/>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r>
            <a:rPr lang="en-US" sz="2200" b="1" dirty="0" smtClean="0">
              <a:effectLst>
                <a:outerShdw blurRad="38100" dist="38100" dir="2700000" algn="tl">
                  <a:srgbClr val="000000">
                    <a:alpha val="43137"/>
                  </a:srgbClr>
                </a:outerShdw>
              </a:effectLst>
            </a:rPr>
            <a:t>Associate of Science/LA Transfer  (ASLT)</a:t>
          </a:r>
          <a:endParaRPr lang="en-US" sz="2200" b="1" dirty="0">
            <a:effectLst>
              <a:outerShdw blurRad="38100" dist="38100" dir="2700000" algn="tl">
                <a:srgbClr val="000000">
                  <a:alpha val="43137"/>
                </a:srgbClr>
              </a:outerShdw>
            </a:effectLst>
          </a:endParaRPr>
        </a:p>
      </dgm:t>
    </dgm:pt>
    <dgm:pt modelId="{0C67F39F-D3B5-4C87-8825-D5D4C7370DF4}" type="parTrans" cxnId="{73694065-E76A-40D0-8EE1-4ECD990B418B}">
      <dgm:prSet/>
      <dgm:spPr/>
      <dgm:t>
        <a:bodyPr/>
        <a:lstStyle/>
        <a:p>
          <a:endParaRPr lang="en-US"/>
        </a:p>
      </dgm:t>
    </dgm:pt>
    <dgm:pt modelId="{1E52D0C8-B2E4-422C-8A9F-BDCA3F0C887D}" type="sibTrans" cxnId="{73694065-E76A-40D0-8EE1-4ECD990B418B}">
      <dgm:prSet/>
      <dgm:spPr/>
      <dgm:t>
        <a:bodyPr/>
        <a:lstStyle/>
        <a:p>
          <a:endParaRPr lang="en-US"/>
        </a:p>
      </dgm:t>
    </dgm:pt>
    <dgm:pt modelId="{49450C21-B1F0-4876-B5FA-1202DD28CF2D}">
      <dgm:prSet phldrT="[Text]"/>
      <dgm:spPr>
        <a:noFill/>
      </dgm:spPr>
      <dgm:t>
        <a:bodyPr/>
        <a:lstStyle/>
        <a:p>
          <a:endParaRPr lang="en-US" b="1" dirty="0">
            <a:effectLst>
              <a:outerShdw blurRad="38100" dist="38100" dir="2700000" algn="tl">
                <a:srgbClr val="000000">
                  <a:alpha val="43137"/>
                </a:srgbClr>
              </a:outerShdw>
            </a:effectLst>
          </a:endParaRPr>
        </a:p>
      </dgm:t>
    </dgm:pt>
    <dgm:pt modelId="{4BF56C4B-7126-4ECB-B921-D7167C87E52C}" type="parTrans" cxnId="{7506F3ED-9FEC-4B40-9319-C83DA5C9A28F}">
      <dgm:prSet/>
      <dgm:spPr/>
      <dgm:t>
        <a:bodyPr/>
        <a:lstStyle/>
        <a:p>
          <a:endParaRPr lang="en-US"/>
        </a:p>
      </dgm:t>
    </dgm:pt>
    <dgm:pt modelId="{0C7E36EF-8D7D-438D-AEA4-F43D25C02590}" type="sibTrans" cxnId="{7506F3ED-9FEC-4B40-9319-C83DA5C9A28F}">
      <dgm:prSet/>
      <dgm:spPr/>
      <dgm:t>
        <a:bodyPr/>
        <a:lstStyle/>
        <a:p>
          <a:endParaRPr lang="en-US"/>
        </a:p>
      </dgm:t>
    </dgm:pt>
    <dgm:pt modelId="{A5E5544A-3281-4A2B-8D9D-0514927AD44D}" type="pres">
      <dgm:prSet presAssocID="{0F59A920-BC20-4197-9DF1-2D2784CC57CE}" presName="diagram" presStyleCnt="0">
        <dgm:presLayoutVars>
          <dgm:dir/>
          <dgm:resizeHandles val="exact"/>
        </dgm:presLayoutVars>
      </dgm:prSet>
      <dgm:spPr/>
      <dgm:t>
        <a:bodyPr/>
        <a:lstStyle/>
        <a:p>
          <a:endParaRPr lang="en-US"/>
        </a:p>
      </dgm:t>
    </dgm:pt>
    <dgm:pt modelId="{C04BA072-DFA7-4A65-8DA1-A7AF3089B6DF}" type="pres">
      <dgm:prSet presAssocID="{49450C21-B1F0-4876-B5FA-1202DD28CF2D}" presName="node" presStyleLbl="node1" presStyleIdx="0" presStyleCnt="4">
        <dgm:presLayoutVars>
          <dgm:bulletEnabled val="1"/>
        </dgm:presLayoutVars>
      </dgm:prSet>
      <dgm:spPr/>
      <dgm:t>
        <a:bodyPr/>
        <a:lstStyle/>
        <a:p>
          <a:endParaRPr lang="en-US"/>
        </a:p>
      </dgm:t>
    </dgm:pt>
    <dgm:pt modelId="{1F69E703-BFEE-4AFF-A331-D738C96F33E1}" type="pres">
      <dgm:prSet presAssocID="{0C7E36EF-8D7D-438D-AEA4-F43D25C02590}" presName="sibTrans" presStyleCnt="0"/>
      <dgm:spPr/>
    </dgm:pt>
    <dgm:pt modelId="{87F38B07-B04A-4297-BC80-9400BAE37C12}" type="pres">
      <dgm:prSet presAssocID="{73A713E7-9E30-43E4-958B-7BA514C92A99}" presName="node" presStyleLbl="node1" presStyleIdx="1" presStyleCnt="4">
        <dgm:presLayoutVars>
          <dgm:bulletEnabled val="1"/>
        </dgm:presLayoutVars>
      </dgm:prSet>
      <dgm:spPr/>
      <dgm:t>
        <a:bodyPr/>
        <a:lstStyle/>
        <a:p>
          <a:endParaRPr lang="en-US"/>
        </a:p>
      </dgm:t>
    </dgm:pt>
    <dgm:pt modelId="{56F144D3-D763-409D-899B-DE13F429E044}" type="pres">
      <dgm:prSet presAssocID="{81ACCB83-AE43-4C3A-8BFD-A59A1EE2C4C9}" presName="sibTrans" presStyleCnt="0"/>
      <dgm:spPr/>
    </dgm:pt>
    <dgm:pt modelId="{5497ED53-4B69-40BF-A589-B17DFF14C1D8}" type="pres">
      <dgm:prSet presAssocID="{9E652D82-31F0-4BED-A0BA-13F3769EF72D}" presName="node" presStyleLbl="node1" presStyleIdx="2" presStyleCnt="4">
        <dgm:presLayoutVars>
          <dgm:bulletEnabled val="1"/>
        </dgm:presLayoutVars>
      </dgm:prSet>
      <dgm:spPr/>
      <dgm:t>
        <a:bodyPr/>
        <a:lstStyle/>
        <a:p>
          <a:endParaRPr lang="en-US"/>
        </a:p>
      </dgm:t>
    </dgm:pt>
    <dgm:pt modelId="{6BF2D78B-C53E-4799-B9BE-FA8CACCE27A5}" type="pres">
      <dgm:prSet presAssocID="{34FA048F-1475-40D9-9396-18A3077DF55B}" presName="sibTrans" presStyleCnt="0"/>
      <dgm:spPr/>
    </dgm:pt>
    <dgm:pt modelId="{313CA462-31D8-42F3-BC45-9AD6C733D880}" type="pres">
      <dgm:prSet presAssocID="{B3B8B789-8AAD-4D1B-B646-8E8959D23528}" presName="node" presStyleLbl="node1" presStyleIdx="3" presStyleCnt="4">
        <dgm:presLayoutVars>
          <dgm:bulletEnabled val="1"/>
        </dgm:presLayoutVars>
      </dgm:prSet>
      <dgm:spPr/>
      <dgm:t>
        <a:bodyPr/>
        <a:lstStyle/>
        <a:p>
          <a:endParaRPr lang="en-US"/>
        </a:p>
      </dgm:t>
    </dgm:pt>
  </dgm:ptLst>
  <dgm:cxnLst>
    <dgm:cxn modelId="{D4BDB56E-EB50-47CE-8D22-203A8E03618C}" srcId="{0F59A920-BC20-4197-9DF1-2D2784CC57CE}" destId="{B3B8B789-8AAD-4D1B-B646-8E8959D23528}" srcOrd="3" destOrd="0" parTransId="{9F0181B4-28C3-4337-B377-8B1F9695F5BA}" sibTransId="{CD21225D-5042-498A-84DE-36DB10293776}"/>
    <dgm:cxn modelId="{CBBF1F62-E28B-450F-AA65-EA43B7D26641}" type="presOf" srcId="{49450C21-B1F0-4876-B5FA-1202DD28CF2D}" destId="{C04BA072-DFA7-4A65-8DA1-A7AF3089B6DF}" srcOrd="0" destOrd="0" presId="urn:microsoft.com/office/officeart/2005/8/layout/default"/>
    <dgm:cxn modelId="{7ED4DEAF-78AB-405B-94BD-567A2F3896CD}" type="presOf" srcId="{9E652D82-31F0-4BED-A0BA-13F3769EF72D}" destId="{5497ED53-4B69-40BF-A589-B17DFF14C1D8}" srcOrd="0" destOrd="0" presId="urn:microsoft.com/office/officeart/2005/8/layout/default"/>
    <dgm:cxn modelId="{CD94CF59-BF0F-442A-A54E-A27BBD489325}" type="presOf" srcId="{E26416C4-85E6-47FC-8DAA-E8381BCFA14E}" destId="{313CA462-31D8-42F3-BC45-9AD6C733D880}" srcOrd="0" destOrd="1" presId="urn:microsoft.com/office/officeart/2005/8/layout/default"/>
    <dgm:cxn modelId="{EDD69D8C-906B-49EC-916B-3EB0E07FA472}" srcId="{B3B8B789-8AAD-4D1B-B646-8E8959D23528}" destId="{E26416C4-85E6-47FC-8DAA-E8381BCFA14E}" srcOrd="0" destOrd="0" parTransId="{F2244E5D-F2A3-4E76-8C1D-886589A4C917}" sibTransId="{F84D360F-C3CE-4496-9C33-4AA8EEE0DB2F}"/>
    <dgm:cxn modelId="{6C169E3C-2ACD-4123-8D2A-7CEE1DED99DD}" type="presOf" srcId="{E784C3A8-3C3B-4264-8DB4-05DB15A1CEE8}" destId="{313CA462-31D8-42F3-BC45-9AD6C733D880}" srcOrd="0" destOrd="2" presId="urn:microsoft.com/office/officeart/2005/8/layout/default"/>
    <dgm:cxn modelId="{67DD41B3-0F8B-4C41-95F2-E369BED1D19D}" srcId="{0F59A920-BC20-4197-9DF1-2D2784CC57CE}" destId="{73A713E7-9E30-43E4-958B-7BA514C92A99}" srcOrd="1" destOrd="0" parTransId="{DF45D842-F5C0-4B96-9E5E-DA56148D76CE}" sibTransId="{81ACCB83-AE43-4C3A-8BFD-A59A1EE2C4C9}"/>
    <dgm:cxn modelId="{7506F3ED-9FEC-4B40-9319-C83DA5C9A28F}" srcId="{0F59A920-BC20-4197-9DF1-2D2784CC57CE}" destId="{49450C21-B1F0-4876-B5FA-1202DD28CF2D}" srcOrd="0" destOrd="0" parTransId="{4BF56C4B-7126-4ECB-B921-D7167C87E52C}" sibTransId="{0C7E36EF-8D7D-438D-AEA4-F43D25C02590}"/>
    <dgm:cxn modelId="{A2D56659-4155-475A-ABF4-ED28EA2E0C02}" type="presOf" srcId="{B3B8B789-8AAD-4D1B-B646-8E8959D23528}" destId="{313CA462-31D8-42F3-BC45-9AD6C733D880}" srcOrd="0" destOrd="0" presId="urn:microsoft.com/office/officeart/2005/8/layout/default"/>
    <dgm:cxn modelId="{B53C8384-7205-4E60-BC1B-25F8AFE03F87}" srcId="{0F59A920-BC20-4197-9DF1-2D2784CC57CE}" destId="{9E652D82-31F0-4BED-A0BA-13F3769EF72D}" srcOrd="2" destOrd="0" parTransId="{A504835B-A2C1-44E9-B50F-804A250F9F02}" sibTransId="{34FA048F-1475-40D9-9396-18A3077DF55B}"/>
    <dgm:cxn modelId="{DAD074EE-E426-4988-8FF4-415B38089D9D}" type="presOf" srcId="{0F59A920-BC20-4197-9DF1-2D2784CC57CE}" destId="{A5E5544A-3281-4A2B-8D9D-0514927AD44D}" srcOrd="0" destOrd="0" presId="urn:microsoft.com/office/officeart/2005/8/layout/default"/>
    <dgm:cxn modelId="{73694065-E76A-40D0-8EE1-4ECD990B418B}" srcId="{B3B8B789-8AAD-4D1B-B646-8E8959D23528}" destId="{E784C3A8-3C3B-4264-8DB4-05DB15A1CEE8}" srcOrd="1" destOrd="0" parTransId="{0C67F39F-D3B5-4C87-8825-D5D4C7370DF4}" sibTransId="{1E52D0C8-B2E4-422C-8A9F-BDCA3F0C887D}"/>
    <dgm:cxn modelId="{45B340AD-4FD7-43C7-A253-F56B4D8A995A}" type="presOf" srcId="{73A713E7-9E30-43E4-958B-7BA514C92A99}" destId="{87F38B07-B04A-4297-BC80-9400BAE37C12}" srcOrd="0" destOrd="0" presId="urn:microsoft.com/office/officeart/2005/8/layout/default"/>
    <dgm:cxn modelId="{6A1FA4AF-9414-4B58-BAA5-AEFEBAB1B3CE}" type="presParOf" srcId="{A5E5544A-3281-4A2B-8D9D-0514927AD44D}" destId="{C04BA072-DFA7-4A65-8DA1-A7AF3089B6DF}" srcOrd="0" destOrd="0" presId="urn:microsoft.com/office/officeart/2005/8/layout/default"/>
    <dgm:cxn modelId="{DC8BF776-D3AC-42B5-B847-E78EE69716F9}" type="presParOf" srcId="{A5E5544A-3281-4A2B-8D9D-0514927AD44D}" destId="{1F69E703-BFEE-4AFF-A331-D738C96F33E1}" srcOrd="1" destOrd="0" presId="urn:microsoft.com/office/officeart/2005/8/layout/default"/>
    <dgm:cxn modelId="{84BBE533-31FB-493D-B31C-7B1D59D255B5}" type="presParOf" srcId="{A5E5544A-3281-4A2B-8D9D-0514927AD44D}" destId="{87F38B07-B04A-4297-BC80-9400BAE37C12}" srcOrd="2" destOrd="0" presId="urn:microsoft.com/office/officeart/2005/8/layout/default"/>
    <dgm:cxn modelId="{B08E7AC5-F1FC-4C8A-8E27-6D280858267F}" type="presParOf" srcId="{A5E5544A-3281-4A2B-8D9D-0514927AD44D}" destId="{56F144D3-D763-409D-899B-DE13F429E044}" srcOrd="3" destOrd="0" presId="urn:microsoft.com/office/officeart/2005/8/layout/default"/>
    <dgm:cxn modelId="{4A914651-68B1-47D1-A34C-D2CCDD78B0E5}" type="presParOf" srcId="{A5E5544A-3281-4A2B-8D9D-0514927AD44D}" destId="{5497ED53-4B69-40BF-A589-B17DFF14C1D8}" srcOrd="4" destOrd="0" presId="urn:microsoft.com/office/officeart/2005/8/layout/default"/>
    <dgm:cxn modelId="{B39E876A-6ABF-4249-A06B-2A024B1BE57E}" type="presParOf" srcId="{A5E5544A-3281-4A2B-8D9D-0514927AD44D}" destId="{6BF2D78B-C53E-4799-B9BE-FA8CACCE27A5}" srcOrd="5" destOrd="0" presId="urn:microsoft.com/office/officeart/2005/8/layout/default"/>
    <dgm:cxn modelId="{71448F59-06EF-4EFC-B3BC-0FF7A1070FC6}" type="presParOf" srcId="{A5E5544A-3281-4A2B-8D9D-0514927AD44D}" destId="{313CA462-31D8-42F3-BC45-9AD6C733D880}"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40823-6E9C-41B1-BB59-667ED84A267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17B0A299-6C6F-4F69-A44A-EB5E50459B74}">
      <dgm:prSet phldrT="[Text]"/>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effectLst>
          <a:outerShdw blurRad="50800" dist="38100" dir="2700000" algn="tl" rotWithShape="0">
            <a:prstClr val="black">
              <a:alpha val="40000"/>
            </a:prstClr>
          </a:outerShdw>
        </a:effectLst>
      </dgm:spPr>
      <dgm:t>
        <a:bodyPr/>
        <a:lstStyle/>
        <a:p>
          <a:r>
            <a:rPr lang="en-US" b="1" dirty="0" smtClean="0">
              <a:effectLst>
                <a:outerShdw blurRad="38100" dist="38100" dir="2700000" algn="tl">
                  <a:srgbClr val="000000">
                    <a:alpha val="43137"/>
                  </a:srgbClr>
                </a:outerShdw>
              </a:effectLst>
            </a:rPr>
            <a:t>Automatic Junior Status at Public Universities</a:t>
          </a:r>
          <a:endParaRPr lang="en-US" b="1" dirty="0">
            <a:effectLst>
              <a:outerShdw blurRad="38100" dist="38100" dir="2700000" algn="tl">
                <a:srgbClr val="000000">
                  <a:alpha val="43137"/>
                </a:srgbClr>
              </a:outerShdw>
            </a:effectLst>
          </a:endParaRPr>
        </a:p>
      </dgm:t>
    </dgm:pt>
    <dgm:pt modelId="{F5F41C0A-E47F-4882-A551-606033690F2A}" type="parTrans" cxnId="{AEAC434C-CCEF-4CB6-B480-58EB620BBB9F}">
      <dgm:prSet/>
      <dgm:spPr/>
      <dgm:t>
        <a:bodyPr/>
        <a:lstStyle/>
        <a:p>
          <a:endParaRPr lang="en-US" b="1">
            <a:effectLst>
              <a:outerShdw blurRad="38100" dist="38100" dir="2700000" algn="tl">
                <a:srgbClr val="000000">
                  <a:alpha val="43137"/>
                </a:srgbClr>
              </a:outerShdw>
            </a:effectLst>
          </a:endParaRPr>
        </a:p>
      </dgm:t>
    </dgm:pt>
    <dgm:pt modelId="{479134A6-5C7D-470F-9F68-B45E001CE3D3}" type="sibTrans" cxnId="{AEAC434C-CCEF-4CB6-B480-58EB620BBB9F}">
      <dgm:prSet/>
      <dgm:spPr/>
      <dgm:t>
        <a:bodyPr/>
        <a:lstStyle/>
        <a:p>
          <a:endParaRPr lang="en-US" b="1">
            <a:effectLst>
              <a:outerShdw blurRad="38100" dist="38100" dir="2700000" algn="tl">
                <a:srgbClr val="000000">
                  <a:alpha val="43137"/>
                </a:srgbClr>
              </a:outerShdw>
            </a:effectLst>
          </a:endParaRPr>
        </a:p>
      </dgm:t>
    </dgm:pt>
    <dgm:pt modelId="{B04EDC69-DCB2-4BF9-819F-920066973CB8}">
      <dgm:prSet phldrT="[Text]" custT="1"/>
      <dgm:spPr>
        <a:solidFill>
          <a:srgbClr val="056839"/>
        </a:solidFill>
        <a:effectLst>
          <a:outerShdw blurRad="50800" dist="38100" dir="2700000" algn="tl" rotWithShape="0">
            <a:prstClr val="black">
              <a:alpha val="40000"/>
            </a:prstClr>
          </a:outerShdw>
        </a:effectLst>
      </dgm:spPr>
      <dgm:t>
        <a:bodyPr/>
        <a:lstStyle/>
        <a:p>
          <a:r>
            <a:rPr lang="en-US" sz="3600" b="1" dirty="0" smtClean="0">
              <a:effectLst>
                <a:outerShdw blurRad="38100" dist="38100" dir="2700000" algn="tl">
                  <a:srgbClr val="000000">
                    <a:alpha val="43137"/>
                  </a:srgbClr>
                </a:outerShdw>
              </a:effectLst>
            </a:rPr>
            <a:t>Compete with Native Students for Limited Access Programs</a:t>
          </a:r>
          <a:endParaRPr lang="en-US" sz="3600" b="1" dirty="0">
            <a:effectLst>
              <a:outerShdw blurRad="38100" dist="38100" dir="2700000" algn="tl">
                <a:srgbClr val="000000">
                  <a:alpha val="43137"/>
                </a:srgbClr>
              </a:outerShdw>
            </a:effectLst>
          </a:endParaRPr>
        </a:p>
      </dgm:t>
    </dgm:pt>
    <dgm:pt modelId="{2A457160-DCA4-4F41-A189-B00B1F17CAF3}" type="parTrans" cxnId="{7A9FC2BB-A456-42C0-AEE0-20B320544928}">
      <dgm:prSet/>
      <dgm:spPr/>
      <dgm:t>
        <a:bodyPr/>
        <a:lstStyle/>
        <a:p>
          <a:endParaRPr lang="en-US" b="1">
            <a:effectLst>
              <a:outerShdw blurRad="38100" dist="38100" dir="2700000" algn="tl">
                <a:srgbClr val="000000">
                  <a:alpha val="43137"/>
                </a:srgbClr>
              </a:outerShdw>
            </a:effectLst>
          </a:endParaRPr>
        </a:p>
      </dgm:t>
    </dgm:pt>
    <dgm:pt modelId="{1EEFEA8E-2207-4F73-8F39-9C36BA226651}" type="sibTrans" cxnId="{7A9FC2BB-A456-42C0-AEE0-20B320544928}">
      <dgm:prSet/>
      <dgm:spPr/>
      <dgm:t>
        <a:bodyPr/>
        <a:lstStyle/>
        <a:p>
          <a:endParaRPr lang="en-US" b="1">
            <a:effectLst>
              <a:outerShdw blurRad="38100" dist="38100" dir="2700000" algn="tl">
                <a:srgbClr val="000000">
                  <a:alpha val="43137"/>
                </a:srgbClr>
              </a:outerShdw>
            </a:effectLst>
          </a:endParaRPr>
        </a:p>
      </dgm:t>
    </dgm:pt>
    <dgm:pt modelId="{99691463-6869-42FE-946E-FB9C26E0FAF8}" type="pres">
      <dgm:prSet presAssocID="{D7C40823-6E9C-41B1-BB59-667ED84A2671}" presName="diagram" presStyleCnt="0">
        <dgm:presLayoutVars>
          <dgm:dir/>
          <dgm:resizeHandles val="exact"/>
        </dgm:presLayoutVars>
      </dgm:prSet>
      <dgm:spPr/>
      <dgm:t>
        <a:bodyPr/>
        <a:lstStyle/>
        <a:p>
          <a:endParaRPr lang="en-US"/>
        </a:p>
      </dgm:t>
    </dgm:pt>
    <dgm:pt modelId="{D36BB2E0-B457-4E67-B5DA-DA4B9C8DBA7E}" type="pres">
      <dgm:prSet presAssocID="{17B0A299-6C6F-4F69-A44A-EB5E50459B74}" presName="node" presStyleLbl="node1" presStyleIdx="0" presStyleCnt="2">
        <dgm:presLayoutVars>
          <dgm:bulletEnabled val="1"/>
        </dgm:presLayoutVars>
      </dgm:prSet>
      <dgm:spPr/>
      <dgm:t>
        <a:bodyPr/>
        <a:lstStyle/>
        <a:p>
          <a:endParaRPr lang="en-US"/>
        </a:p>
      </dgm:t>
    </dgm:pt>
    <dgm:pt modelId="{A870690D-EC88-4DB3-993C-932690895258}" type="pres">
      <dgm:prSet presAssocID="{479134A6-5C7D-470F-9F68-B45E001CE3D3}" presName="sibTrans" presStyleCnt="0"/>
      <dgm:spPr/>
    </dgm:pt>
    <dgm:pt modelId="{7B8DF36F-8CAA-40BA-90B8-B039FBC90F47}" type="pres">
      <dgm:prSet presAssocID="{B04EDC69-DCB2-4BF9-819F-920066973CB8}" presName="node" presStyleLbl="node1" presStyleIdx="1" presStyleCnt="2">
        <dgm:presLayoutVars>
          <dgm:bulletEnabled val="1"/>
        </dgm:presLayoutVars>
      </dgm:prSet>
      <dgm:spPr/>
      <dgm:t>
        <a:bodyPr/>
        <a:lstStyle/>
        <a:p>
          <a:endParaRPr lang="en-US"/>
        </a:p>
      </dgm:t>
    </dgm:pt>
  </dgm:ptLst>
  <dgm:cxnLst>
    <dgm:cxn modelId="{AEAC434C-CCEF-4CB6-B480-58EB620BBB9F}" srcId="{D7C40823-6E9C-41B1-BB59-667ED84A2671}" destId="{17B0A299-6C6F-4F69-A44A-EB5E50459B74}" srcOrd="0" destOrd="0" parTransId="{F5F41C0A-E47F-4882-A551-606033690F2A}" sibTransId="{479134A6-5C7D-470F-9F68-B45E001CE3D3}"/>
    <dgm:cxn modelId="{7A9FC2BB-A456-42C0-AEE0-20B320544928}" srcId="{D7C40823-6E9C-41B1-BB59-667ED84A2671}" destId="{B04EDC69-DCB2-4BF9-819F-920066973CB8}" srcOrd="1" destOrd="0" parTransId="{2A457160-DCA4-4F41-A189-B00B1F17CAF3}" sibTransId="{1EEFEA8E-2207-4F73-8F39-9C36BA226651}"/>
    <dgm:cxn modelId="{CAAA472E-F056-42C2-9983-A7553595DAD4}" type="presOf" srcId="{17B0A299-6C6F-4F69-A44A-EB5E50459B74}" destId="{D36BB2E0-B457-4E67-B5DA-DA4B9C8DBA7E}" srcOrd="0" destOrd="0" presId="urn:microsoft.com/office/officeart/2005/8/layout/default"/>
    <dgm:cxn modelId="{5211F008-6E97-4E97-A35C-DF0AF84DB489}" type="presOf" srcId="{B04EDC69-DCB2-4BF9-819F-920066973CB8}" destId="{7B8DF36F-8CAA-40BA-90B8-B039FBC90F47}" srcOrd="0" destOrd="0" presId="urn:microsoft.com/office/officeart/2005/8/layout/default"/>
    <dgm:cxn modelId="{F0750E39-26F5-41B2-BE2B-D07B761A3737}" type="presOf" srcId="{D7C40823-6E9C-41B1-BB59-667ED84A2671}" destId="{99691463-6869-42FE-946E-FB9C26E0FAF8}" srcOrd="0" destOrd="0" presId="urn:microsoft.com/office/officeart/2005/8/layout/default"/>
    <dgm:cxn modelId="{EDBCFAE1-6FC7-437E-A1BD-D05A2A250407}" type="presParOf" srcId="{99691463-6869-42FE-946E-FB9C26E0FAF8}" destId="{D36BB2E0-B457-4E67-B5DA-DA4B9C8DBA7E}" srcOrd="0" destOrd="0" presId="urn:microsoft.com/office/officeart/2005/8/layout/default"/>
    <dgm:cxn modelId="{A9AA8FBC-9ADC-4875-8860-282B463AD47B}" type="presParOf" srcId="{99691463-6869-42FE-946E-FB9C26E0FAF8}" destId="{A870690D-EC88-4DB3-993C-932690895258}" srcOrd="1" destOrd="0" presId="urn:microsoft.com/office/officeart/2005/8/layout/default"/>
    <dgm:cxn modelId="{E5701DEE-A41F-4FF5-BF81-ABCC84014AFE}" type="presParOf" srcId="{99691463-6869-42FE-946E-FB9C26E0FAF8}" destId="{7B8DF36F-8CAA-40BA-90B8-B039FBC90F47}" srcOrd="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62D992-644B-47CF-B5EF-FD2E046033B8}" type="doc">
      <dgm:prSet loTypeId="urn:microsoft.com/office/officeart/2005/8/layout/vList5" loCatId="list" qsTypeId="urn:microsoft.com/office/officeart/2005/8/quickstyle/simple4" qsCatId="simple" csTypeId="urn:microsoft.com/office/officeart/2005/8/colors/accent3_2" csCatId="accent3" phldr="1"/>
      <dgm:spPr/>
      <dgm:t>
        <a:bodyPr/>
        <a:lstStyle/>
        <a:p>
          <a:endParaRPr lang="en-US"/>
        </a:p>
      </dgm:t>
    </dgm:pt>
    <dgm:pt modelId="{FA815DCD-2515-4C1F-B03B-1CD1E03B4E36}">
      <dgm:prSet phldrT="[Text]"/>
      <dgm:spPr>
        <a:solidFill>
          <a:srgbClr val="056839"/>
        </a:solidFill>
      </dgm:spPr>
      <dgm:t>
        <a:bodyPr/>
        <a:lstStyle/>
        <a:p>
          <a:r>
            <a:rPr lang="en-US" b="1" dirty="0" smtClean="0">
              <a:effectLst>
                <a:outerShdw blurRad="38100" dist="38100" dir="2700000" algn="tl">
                  <a:srgbClr val="000000">
                    <a:alpha val="43137"/>
                  </a:srgbClr>
                </a:outerShdw>
              </a:effectLst>
            </a:rPr>
            <a:t>60 Hour Components</a:t>
          </a:r>
          <a:endParaRPr lang="en-US" b="1" dirty="0">
            <a:effectLst>
              <a:outerShdw blurRad="38100" dist="38100" dir="2700000" algn="tl">
                <a:srgbClr val="000000">
                  <a:alpha val="43137"/>
                </a:srgbClr>
              </a:outerShdw>
            </a:effectLst>
          </a:endParaRPr>
        </a:p>
      </dgm:t>
    </dgm:pt>
    <dgm:pt modelId="{FF9FDA0F-BB05-4E43-9E33-CC4980CE0D48}" type="parTrans" cxnId="{3DC89E7A-8016-4059-965A-A01C4A1768F7}">
      <dgm:prSet/>
      <dgm:spPr/>
      <dgm:t>
        <a:bodyPr/>
        <a:lstStyle/>
        <a:p>
          <a:endParaRPr lang="en-US" b="1">
            <a:effectLst>
              <a:outerShdw blurRad="38100" dist="38100" dir="2700000" algn="tl">
                <a:srgbClr val="000000">
                  <a:alpha val="43137"/>
                </a:srgbClr>
              </a:outerShdw>
            </a:effectLst>
          </a:endParaRPr>
        </a:p>
      </dgm:t>
    </dgm:pt>
    <dgm:pt modelId="{F520A8B4-A775-496B-AB6A-5C038BDD0968}" type="sibTrans" cxnId="{3DC89E7A-8016-4059-965A-A01C4A1768F7}">
      <dgm:prSet/>
      <dgm:spPr/>
      <dgm:t>
        <a:bodyPr/>
        <a:lstStyle/>
        <a:p>
          <a:endParaRPr lang="en-US" b="1">
            <a:effectLst>
              <a:outerShdw blurRad="38100" dist="38100" dir="2700000" algn="tl">
                <a:srgbClr val="000000">
                  <a:alpha val="43137"/>
                </a:srgbClr>
              </a:outerShdw>
            </a:effectLst>
          </a:endParaRPr>
        </a:p>
      </dgm:t>
    </dgm:pt>
    <dgm:pt modelId="{DBD8427F-7809-4A54-A744-96E03BC03080}">
      <dgm:prSet phldrT="[Text]" custT="1"/>
      <dgm:spPr>
        <a:solidFill>
          <a:srgbClr val="056839">
            <a:alpha val="10000"/>
          </a:srgbClr>
        </a:solidFill>
      </dgm:spPr>
      <dgm:t>
        <a:bodyPr/>
        <a:lstStyle/>
        <a:p>
          <a:r>
            <a:rPr lang="en-US" sz="2400" b="1" dirty="0" smtClean="0">
              <a:effectLst>
                <a:outerShdw blurRad="38100" dist="38100" dir="2700000" algn="tl">
                  <a:srgbClr val="000000">
                    <a:alpha val="43137"/>
                  </a:srgbClr>
                </a:outerShdw>
              </a:effectLst>
            </a:rPr>
            <a:t>39 Hours General Education</a:t>
          </a:r>
          <a:endParaRPr lang="en-US" sz="2400" b="1" dirty="0">
            <a:effectLst>
              <a:outerShdw blurRad="38100" dist="38100" dir="2700000" algn="tl">
                <a:srgbClr val="000000">
                  <a:alpha val="43137"/>
                </a:srgbClr>
              </a:outerShdw>
            </a:effectLst>
          </a:endParaRPr>
        </a:p>
      </dgm:t>
    </dgm:pt>
    <dgm:pt modelId="{E0C32852-1CA1-4041-B2EC-DA00930A9184}" type="parTrans" cxnId="{8A69CFC0-370F-4C99-B3D1-C57C46DCD50E}">
      <dgm:prSet/>
      <dgm:spPr/>
      <dgm:t>
        <a:bodyPr/>
        <a:lstStyle/>
        <a:p>
          <a:endParaRPr lang="en-US" b="1">
            <a:effectLst>
              <a:outerShdw blurRad="38100" dist="38100" dir="2700000" algn="tl">
                <a:srgbClr val="000000">
                  <a:alpha val="43137"/>
                </a:srgbClr>
              </a:outerShdw>
            </a:effectLst>
          </a:endParaRPr>
        </a:p>
      </dgm:t>
    </dgm:pt>
    <dgm:pt modelId="{FB2253EA-73AB-4265-A6CE-4FA3C8F7D94F}" type="sibTrans" cxnId="{8A69CFC0-370F-4C99-B3D1-C57C46DCD50E}">
      <dgm:prSet/>
      <dgm:spPr/>
      <dgm:t>
        <a:bodyPr/>
        <a:lstStyle/>
        <a:p>
          <a:endParaRPr lang="en-US" b="1">
            <a:effectLst>
              <a:outerShdw blurRad="38100" dist="38100" dir="2700000" algn="tl">
                <a:srgbClr val="000000">
                  <a:alpha val="43137"/>
                </a:srgbClr>
              </a:outerShdw>
            </a:effectLst>
          </a:endParaRPr>
        </a:p>
      </dgm:t>
    </dgm:pt>
    <dgm:pt modelId="{80FFA8C9-C46E-419C-A9BC-5BDEF4E682AD}">
      <dgm:prSet phldrT="[Text]" custT="1"/>
      <dgm:spPr>
        <a:solidFill>
          <a:srgbClr val="056839">
            <a:alpha val="10000"/>
          </a:srgbClr>
        </a:solidFill>
      </dgm:spPr>
      <dgm:t>
        <a:bodyPr/>
        <a:lstStyle/>
        <a:p>
          <a:r>
            <a:rPr lang="en-US" sz="2400" b="1" dirty="0" smtClean="0">
              <a:effectLst>
                <a:outerShdw blurRad="38100" dist="38100" dir="2700000" algn="tl">
                  <a:srgbClr val="000000">
                    <a:alpha val="43137"/>
                  </a:srgbClr>
                </a:outerShdw>
              </a:effectLst>
            </a:rPr>
            <a:t>21 Hours Related to Major</a:t>
          </a:r>
          <a:endParaRPr lang="en-US" sz="2400" b="1" dirty="0">
            <a:effectLst>
              <a:outerShdw blurRad="38100" dist="38100" dir="2700000" algn="tl">
                <a:srgbClr val="000000">
                  <a:alpha val="43137"/>
                </a:srgbClr>
              </a:outerShdw>
            </a:effectLst>
          </a:endParaRPr>
        </a:p>
      </dgm:t>
    </dgm:pt>
    <dgm:pt modelId="{7C087041-2215-4DD0-903B-5149D2FE1CFF}" type="parTrans" cxnId="{25113DF5-0933-46C6-9D47-60A219A1B8FF}">
      <dgm:prSet/>
      <dgm:spPr/>
      <dgm:t>
        <a:bodyPr/>
        <a:lstStyle/>
        <a:p>
          <a:endParaRPr lang="en-US" b="1">
            <a:effectLst>
              <a:outerShdw blurRad="38100" dist="38100" dir="2700000" algn="tl">
                <a:srgbClr val="000000">
                  <a:alpha val="43137"/>
                </a:srgbClr>
              </a:outerShdw>
            </a:effectLst>
          </a:endParaRPr>
        </a:p>
      </dgm:t>
    </dgm:pt>
    <dgm:pt modelId="{DF95C743-F7C6-4A85-89E3-93948AEE1946}" type="sibTrans" cxnId="{25113DF5-0933-46C6-9D47-60A219A1B8FF}">
      <dgm:prSet/>
      <dgm:spPr/>
      <dgm:t>
        <a:bodyPr/>
        <a:lstStyle/>
        <a:p>
          <a:endParaRPr lang="en-US" b="1">
            <a:effectLst>
              <a:outerShdw blurRad="38100" dist="38100" dir="2700000" algn="tl">
                <a:srgbClr val="000000">
                  <a:alpha val="43137"/>
                </a:srgbClr>
              </a:outerShdw>
            </a:effectLst>
          </a:endParaRPr>
        </a:p>
      </dgm:t>
    </dgm:pt>
    <dgm:pt modelId="{DC126917-3EED-4455-A165-DA2378A94D2B}">
      <dgm:prSet phldrT="[Text]"/>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r>
            <a:rPr lang="en-US" b="1" dirty="0" smtClean="0">
              <a:effectLst>
                <a:outerShdw blurRad="38100" dist="38100" dir="2700000" algn="tl">
                  <a:srgbClr val="000000">
                    <a:alpha val="43137"/>
                  </a:srgbClr>
                </a:outerShdw>
              </a:effectLst>
            </a:rPr>
            <a:t>Curriculum</a:t>
          </a:r>
          <a:endParaRPr lang="en-US" b="1" dirty="0">
            <a:effectLst>
              <a:outerShdw blurRad="38100" dist="38100" dir="2700000" algn="tl">
                <a:srgbClr val="000000">
                  <a:alpha val="43137"/>
                </a:srgbClr>
              </a:outerShdw>
            </a:effectLst>
          </a:endParaRPr>
        </a:p>
      </dgm:t>
    </dgm:pt>
    <dgm:pt modelId="{E6BD7454-7122-42F8-B3B3-892EAA8FF5CB}" type="parTrans" cxnId="{0B6E4930-22F6-4879-BDB4-8D41AC5DA107}">
      <dgm:prSet/>
      <dgm:spPr/>
      <dgm:t>
        <a:bodyPr/>
        <a:lstStyle/>
        <a:p>
          <a:endParaRPr lang="en-US" b="1">
            <a:effectLst>
              <a:outerShdw blurRad="38100" dist="38100" dir="2700000" algn="tl">
                <a:srgbClr val="000000">
                  <a:alpha val="43137"/>
                </a:srgbClr>
              </a:outerShdw>
            </a:effectLst>
          </a:endParaRPr>
        </a:p>
      </dgm:t>
    </dgm:pt>
    <dgm:pt modelId="{934C3D8F-0C60-49FF-97E7-B1B922F4D9F3}" type="sibTrans" cxnId="{0B6E4930-22F6-4879-BDB4-8D41AC5DA107}">
      <dgm:prSet/>
      <dgm:spPr/>
      <dgm:t>
        <a:bodyPr/>
        <a:lstStyle/>
        <a:p>
          <a:endParaRPr lang="en-US" b="1">
            <a:effectLst>
              <a:outerShdw blurRad="38100" dist="38100" dir="2700000" algn="tl">
                <a:srgbClr val="000000">
                  <a:alpha val="43137"/>
                </a:srgbClr>
              </a:outerShdw>
            </a:effectLst>
          </a:endParaRPr>
        </a:p>
      </dgm:t>
    </dgm:pt>
    <dgm:pt modelId="{33F5DC3B-5396-4814-A83A-A176CE4B4B50}">
      <dgm:prSet phldrT="[Text]"/>
      <dgm:spPr>
        <a:solidFill>
          <a:srgbClr val="F1592A">
            <a:alpha val="10000"/>
          </a:srgbClr>
        </a:solidFill>
      </dgm:spPr>
      <dgm:t>
        <a:bodyPr/>
        <a:lstStyle/>
        <a:p>
          <a:r>
            <a:rPr lang="en-US" b="1" dirty="0" smtClean="0">
              <a:effectLst>
                <a:outerShdw blurRad="38100" dist="38100" dir="2700000" algn="tl">
                  <a:srgbClr val="000000">
                    <a:alpha val="43137"/>
                  </a:srgbClr>
                </a:outerShdw>
              </a:effectLst>
            </a:rPr>
            <a:t>Follow Concentration Template, and Graduate</a:t>
          </a:r>
          <a:endParaRPr lang="en-US" b="1" dirty="0">
            <a:effectLst>
              <a:outerShdw blurRad="38100" dist="38100" dir="2700000" algn="tl">
                <a:srgbClr val="000000">
                  <a:alpha val="43137"/>
                </a:srgbClr>
              </a:outerShdw>
            </a:effectLst>
          </a:endParaRPr>
        </a:p>
      </dgm:t>
    </dgm:pt>
    <dgm:pt modelId="{A20C3FC1-965A-45DE-9AF6-13684DD4EB31}" type="parTrans" cxnId="{F1903016-8490-4C2C-8636-A925BD4F2010}">
      <dgm:prSet/>
      <dgm:spPr/>
      <dgm:t>
        <a:bodyPr/>
        <a:lstStyle/>
        <a:p>
          <a:endParaRPr lang="en-US" b="1">
            <a:effectLst>
              <a:outerShdw blurRad="38100" dist="38100" dir="2700000" algn="tl">
                <a:srgbClr val="000000">
                  <a:alpha val="43137"/>
                </a:srgbClr>
              </a:outerShdw>
            </a:effectLst>
          </a:endParaRPr>
        </a:p>
      </dgm:t>
    </dgm:pt>
    <dgm:pt modelId="{BFF68653-E5C9-4F1A-8503-B2E934724B1C}" type="sibTrans" cxnId="{F1903016-8490-4C2C-8636-A925BD4F2010}">
      <dgm:prSet/>
      <dgm:spPr/>
      <dgm:t>
        <a:bodyPr/>
        <a:lstStyle/>
        <a:p>
          <a:endParaRPr lang="en-US" b="1">
            <a:effectLst>
              <a:outerShdw blurRad="38100" dist="38100" dir="2700000" algn="tl">
                <a:srgbClr val="000000">
                  <a:alpha val="43137"/>
                </a:srgbClr>
              </a:outerShdw>
            </a:effectLst>
          </a:endParaRPr>
        </a:p>
      </dgm:t>
    </dgm:pt>
    <dgm:pt modelId="{779B797F-804C-4271-9139-7CDCF5E0B9DD}">
      <dgm:prSet phldrT="[Text]"/>
      <dgm:spPr>
        <a:solidFill>
          <a:srgbClr val="056839"/>
        </a:solidFill>
      </dgm:spPr>
      <dgm:t>
        <a:bodyPr/>
        <a:lstStyle/>
        <a:p>
          <a:r>
            <a:rPr lang="en-US" b="1" dirty="0" smtClean="0">
              <a:effectLst>
                <a:outerShdw blurRad="38100" dist="38100" dir="2700000" algn="tl">
                  <a:srgbClr val="000000">
                    <a:alpha val="43137"/>
                  </a:srgbClr>
                </a:outerShdw>
              </a:effectLst>
            </a:rPr>
            <a:t>Grades</a:t>
          </a:r>
          <a:endParaRPr lang="en-US" b="1" dirty="0">
            <a:effectLst>
              <a:outerShdw blurRad="38100" dist="38100" dir="2700000" algn="tl">
                <a:srgbClr val="000000">
                  <a:alpha val="43137"/>
                </a:srgbClr>
              </a:outerShdw>
            </a:effectLst>
          </a:endParaRPr>
        </a:p>
      </dgm:t>
    </dgm:pt>
    <dgm:pt modelId="{1FD77F47-1879-47DB-9BFF-811B6CF14AD7}" type="parTrans" cxnId="{7A142844-3091-4FEF-9A2A-DA993E744B14}">
      <dgm:prSet/>
      <dgm:spPr/>
      <dgm:t>
        <a:bodyPr/>
        <a:lstStyle/>
        <a:p>
          <a:endParaRPr lang="en-US" b="1">
            <a:effectLst>
              <a:outerShdw blurRad="38100" dist="38100" dir="2700000" algn="tl">
                <a:srgbClr val="000000">
                  <a:alpha val="43137"/>
                </a:srgbClr>
              </a:outerShdw>
            </a:effectLst>
          </a:endParaRPr>
        </a:p>
      </dgm:t>
    </dgm:pt>
    <dgm:pt modelId="{99B6B88F-6407-49DD-80C2-ED67F5FB2B96}" type="sibTrans" cxnId="{7A142844-3091-4FEF-9A2A-DA993E744B14}">
      <dgm:prSet/>
      <dgm:spPr/>
      <dgm:t>
        <a:bodyPr/>
        <a:lstStyle/>
        <a:p>
          <a:endParaRPr lang="en-US" b="1">
            <a:effectLst>
              <a:outerShdw blurRad="38100" dist="38100" dir="2700000" algn="tl">
                <a:srgbClr val="000000">
                  <a:alpha val="43137"/>
                </a:srgbClr>
              </a:outerShdw>
            </a:effectLst>
          </a:endParaRPr>
        </a:p>
      </dgm:t>
    </dgm:pt>
    <dgm:pt modelId="{01A22558-2EBB-41DF-BC82-E16063946F56}">
      <dgm:prSet phldrT="[Text]"/>
      <dgm:spPr>
        <a:solidFill>
          <a:srgbClr val="056839">
            <a:alpha val="10000"/>
          </a:srgbClr>
        </a:solidFill>
      </dgm:spPr>
      <dgm:t>
        <a:bodyPr/>
        <a:lstStyle/>
        <a:p>
          <a:r>
            <a:rPr lang="en-US" b="1" dirty="0" smtClean="0">
              <a:effectLst>
                <a:outerShdw blurRad="38100" dist="38100" dir="2700000" algn="tl">
                  <a:srgbClr val="000000">
                    <a:alpha val="43137"/>
                  </a:srgbClr>
                </a:outerShdw>
              </a:effectLst>
            </a:rPr>
            <a:t>“C” or above</a:t>
          </a:r>
          <a:endParaRPr lang="en-US" b="1" dirty="0">
            <a:effectLst>
              <a:outerShdw blurRad="38100" dist="38100" dir="2700000" algn="tl">
                <a:srgbClr val="000000">
                  <a:alpha val="43137"/>
                </a:srgbClr>
              </a:outerShdw>
            </a:effectLst>
          </a:endParaRPr>
        </a:p>
      </dgm:t>
    </dgm:pt>
    <dgm:pt modelId="{63C70597-C544-4B27-998E-5A15C0C64451}" type="parTrans" cxnId="{34CCA96D-004A-4DCC-9CF0-C4D27675D220}">
      <dgm:prSet/>
      <dgm:spPr/>
      <dgm:t>
        <a:bodyPr/>
        <a:lstStyle/>
        <a:p>
          <a:endParaRPr lang="en-US" b="1">
            <a:effectLst>
              <a:outerShdw blurRad="38100" dist="38100" dir="2700000" algn="tl">
                <a:srgbClr val="000000">
                  <a:alpha val="43137"/>
                </a:srgbClr>
              </a:outerShdw>
            </a:effectLst>
          </a:endParaRPr>
        </a:p>
      </dgm:t>
    </dgm:pt>
    <dgm:pt modelId="{B7364138-A945-4606-89FC-1FB9C62D55EB}" type="sibTrans" cxnId="{34CCA96D-004A-4DCC-9CF0-C4D27675D220}">
      <dgm:prSet/>
      <dgm:spPr/>
      <dgm:t>
        <a:bodyPr/>
        <a:lstStyle/>
        <a:p>
          <a:endParaRPr lang="en-US" b="1">
            <a:effectLst>
              <a:outerShdw blurRad="38100" dist="38100" dir="2700000" algn="tl">
                <a:srgbClr val="000000">
                  <a:alpha val="43137"/>
                </a:srgbClr>
              </a:outerShdw>
            </a:effectLst>
          </a:endParaRPr>
        </a:p>
      </dgm:t>
    </dgm:pt>
    <dgm:pt modelId="{95BB5F42-C1E6-4756-B838-AC855806927E}">
      <dgm:prSet phldrT="[Text]"/>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r>
            <a:rPr lang="en-US" b="1" dirty="0" smtClean="0">
              <a:effectLst>
                <a:outerShdw blurRad="38100" dist="38100" dir="2700000" algn="tl">
                  <a:srgbClr val="000000">
                    <a:alpha val="43137"/>
                  </a:srgbClr>
                </a:outerShdw>
              </a:effectLst>
            </a:rPr>
            <a:t>Admission Requirements</a:t>
          </a:r>
          <a:endParaRPr lang="en-US" b="1" dirty="0">
            <a:effectLst>
              <a:outerShdw blurRad="38100" dist="38100" dir="2700000" algn="tl">
                <a:srgbClr val="000000">
                  <a:alpha val="43137"/>
                </a:srgbClr>
              </a:outerShdw>
            </a:effectLst>
          </a:endParaRPr>
        </a:p>
      </dgm:t>
    </dgm:pt>
    <dgm:pt modelId="{6BAB3201-6DF1-4402-98F5-41A3BEE7C040}" type="parTrans" cxnId="{58916FA8-C108-4F3E-92AF-3CBF75BC4117}">
      <dgm:prSet/>
      <dgm:spPr/>
      <dgm:t>
        <a:bodyPr/>
        <a:lstStyle/>
        <a:p>
          <a:endParaRPr lang="en-US" b="1">
            <a:effectLst>
              <a:outerShdw blurRad="38100" dist="38100" dir="2700000" algn="tl">
                <a:srgbClr val="000000">
                  <a:alpha val="43137"/>
                </a:srgbClr>
              </a:outerShdw>
            </a:effectLst>
          </a:endParaRPr>
        </a:p>
      </dgm:t>
    </dgm:pt>
    <dgm:pt modelId="{364D9611-0C1E-4455-99A7-DF37CFB9D7D6}" type="sibTrans" cxnId="{58916FA8-C108-4F3E-92AF-3CBF75BC4117}">
      <dgm:prSet/>
      <dgm:spPr/>
      <dgm:t>
        <a:bodyPr/>
        <a:lstStyle/>
        <a:p>
          <a:endParaRPr lang="en-US" b="1">
            <a:effectLst>
              <a:outerShdw blurRad="38100" dist="38100" dir="2700000" algn="tl">
                <a:srgbClr val="000000">
                  <a:alpha val="43137"/>
                </a:srgbClr>
              </a:outerShdw>
            </a:effectLst>
          </a:endParaRPr>
        </a:p>
      </dgm:t>
    </dgm:pt>
    <dgm:pt modelId="{81EBF0EB-2CD6-42EE-9C38-40A12596E5C7}">
      <dgm:prSet phldrT="[Text]"/>
      <dgm:spPr>
        <a:solidFill>
          <a:srgbClr val="F1592A">
            <a:alpha val="10000"/>
          </a:srgbClr>
        </a:solidFill>
      </dgm:spPr>
      <dgm:t>
        <a:bodyPr/>
        <a:lstStyle/>
        <a:p>
          <a:r>
            <a:rPr lang="en-US" b="1" dirty="0" smtClean="0">
              <a:effectLst>
                <a:outerShdw blurRad="38100" dist="38100" dir="2700000" algn="tl">
                  <a:srgbClr val="000000">
                    <a:alpha val="43137"/>
                  </a:srgbClr>
                </a:outerShdw>
              </a:effectLst>
            </a:rPr>
            <a:t>Meet University’s  GPA</a:t>
          </a:r>
          <a:endParaRPr lang="en-US" b="1" dirty="0">
            <a:effectLst>
              <a:outerShdw blurRad="38100" dist="38100" dir="2700000" algn="tl">
                <a:srgbClr val="000000">
                  <a:alpha val="43137"/>
                </a:srgbClr>
              </a:outerShdw>
            </a:effectLst>
          </a:endParaRPr>
        </a:p>
      </dgm:t>
    </dgm:pt>
    <dgm:pt modelId="{663FD0D2-24DD-4A74-8A26-93561BC527A4}" type="parTrans" cxnId="{08B4BD91-6FC8-4C73-AF0A-E81236D241C2}">
      <dgm:prSet/>
      <dgm:spPr/>
      <dgm:t>
        <a:bodyPr/>
        <a:lstStyle/>
        <a:p>
          <a:endParaRPr lang="en-US" b="1">
            <a:effectLst>
              <a:outerShdw blurRad="38100" dist="38100" dir="2700000" algn="tl">
                <a:srgbClr val="000000">
                  <a:alpha val="43137"/>
                </a:srgbClr>
              </a:outerShdw>
            </a:effectLst>
          </a:endParaRPr>
        </a:p>
      </dgm:t>
    </dgm:pt>
    <dgm:pt modelId="{F82F5EE8-A500-4A67-BE95-54A040E7E62C}" type="sibTrans" cxnId="{08B4BD91-6FC8-4C73-AF0A-E81236D241C2}">
      <dgm:prSet/>
      <dgm:spPr/>
      <dgm:t>
        <a:bodyPr/>
        <a:lstStyle/>
        <a:p>
          <a:endParaRPr lang="en-US" b="1">
            <a:effectLst>
              <a:outerShdw blurRad="38100" dist="38100" dir="2700000" algn="tl">
                <a:srgbClr val="000000">
                  <a:alpha val="43137"/>
                </a:srgbClr>
              </a:outerShdw>
            </a:effectLst>
          </a:endParaRPr>
        </a:p>
      </dgm:t>
    </dgm:pt>
    <dgm:pt modelId="{33571AC4-5CD1-4422-B632-C915147F5E1F}" type="pres">
      <dgm:prSet presAssocID="{AA62D992-644B-47CF-B5EF-FD2E046033B8}" presName="Name0" presStyleCnt="0">
        <dgm:presLayoutVars>
          <dgm:dir/>
          <dgm:animLvl val="lvl"/>
          <dgm:resizeHandles val="exact"/>
        </dgm:presLayoutVars>
      </dgm:prSet>
      <dgm:spPr/>
      <dgm:t>
        <a:bodyPr/>
        <a:lstStyle/>
        <a:p>
          <a:endParaRPr lang="en-US"/>
        </a:p>
      </dgm:t>
    </dgm:pt>
    <dgm:pt modelId="{1785DB4F-B602-4C00-ADD6-B22B3FD87BA2}" type="pres">
      <dgm:prSet presAssocID="{FA815DCD-2515-4C1F-B03B-1CD1E03B4E36}" presName="linNode" presStyleCnt="0"/>
      <dgm:spPr/>
    </dgm:pt>
    <dgm:pt modelId="{9CAAC548-B16B-4BB8-9D10-4B7E79E0175F}" type="pres">
      <dgm:prSet presAssocID="{FA815DCD-2515-4C1F-B03B-1CD1E03B4E36}" presName="parentText" presStyleLbl="node1" presStyleIdx="0" presStyleCnt="4">
        <dgm:presLayoutVars>
          <dgm:chMax val="1"/>
          <dgm:bulletEnabled val="1"/>
        </dgm:presLayoutVars>
      </dgm:prSet>
      <dgm:spPr/>
      <dgm:t>
        <a:bodyPr/>
        <a:lstStyle/>
        <a:p>
          <a:endParaRPr lang="en-US"/>
        </a:p>
      </dgm:t>
    </dgm:pt>
    <dgm:pt modelId="{8D02951E-9BBC-42ED-99A9-7C9E262AD9BE}" type="pres">
      <dgm:prSet presAssocID="{FA815DCD-2515-4C1F-B03B-1CD1E03B4E36}" presName="descendantText" presStyleLbl="alignAccFollowNode1" presStyleIdx="0" presStyleCnt="4">
        <dgm:presLayoutVars>
          <dgm:bulletEnabled val="1"/>
        </dgm:presLayoutVars>
      </dgm:prSet>
      <dgm:spPr/>
      <dgm:t>
        <a:bodyPr/>
        <a:lstStyle/>
        <a:p>
          <a:endParaRPr lang="en-US"/>
        </a:p>
      </dgm:t>
    </dgm:pt>
    <dgm:pt modelId="{0CB6DAA3-1542-461A-A791-9586DD4F9812}" type="pres">
      <dgm:prSet presAssocID="{F520A8B4-A775-496B-AB6A-5C038BDD0968}" presName="sp" presStyleCnt="0"/>
      <dgm:spPr/>
    </dgm:pt>
    <dgm:pt modelId="{B17680E4-570A-4F84-8F1B-B060CFAA45A4}" type="pres">
      <dgm:prSet presAssocID="{DC126917-3EED-4455-A165-DA2378A94D2B}" presName="linNode" presStyleCnt="0"/>
      <dgm:spPr/>
    </dgm:pt>
    <dgm:pt modelId="{446ACDB5-F95B-47F6-85C7-1406DF86EE7D}" type="pres">
      <dgm:prSet presAssocID="{DC126917-3EED-4455-A165-DA2378A94D2B}" presName="parentText" presStyleLbl="node1" presStyleIdx="1" presStyleCnt="4">
        <dgm:presLayoutVars>
          <dgm:chMax val="1"/>
          <dgm:bulletEnabled val="1"/>
        </dgm:presLayoutVars>
      </dgm:prSet>
      <dgm:spPr/>
      <dgm:t>
        <a:bodyPr/>
        <a:lstStyle/>
        <a:p>
          <a:endParaRPr lang="en-US"/>
        </a:p>
      </dgm:t>
    </dgm:pt>
    <dgm:pt modelId="{993BBACA-2544-426E-AC30-A314D7FE5700}" type="pres">
      <dgm:prSet presAssocID="{DC126917-3EED-4455-A165-DA2378A94D2B}" presName="descendantText" presStyleLbl="alignAccFollowNode1" presStyleIdx="1" presStyleCnt="4">
        <dgm:presLayoutVars>
          <dgm:bulletEnabled val="1"/>
        </dgm:presLayoutVars>
      </dgm:prSet>
      <dgm:spPr/>
      <dgm:t>
        <a:bodyPr/>
        <a:lstStyle/>
        <a:p>
          <a:endParaRPr lang="en-US"/>
        </a:p>
      </dgm:t>
    </dgm:pt>
    <dgm:pt modelId="{9A32DD84-FDCB-4B6E-8417-07572692B01E}" type="pres">
      <dgm:prSet presAssocID="{934C3D8F-0C60-49FF-97E7-B1B922F4D9F3}" presName="sp" presStyleCnt="0"/>
      <dgm:spPr/>
    </dgm:pt>
    <dgm:pt modelId="{6069CD44-BAA9-4374-9B7A-C9C34424A4D6}" type="pres">
      <dgm:prSet presAssocID="{779B797F-804C-4271-9139-7CDCF5E0B9DD}" presName="linNode" presStyleCnt="0"/>
      <dgm:spPr/>
    </dgm:pt>
    <dgm:pt modelId="{846C0697-6662-48DC-BD1F-59B8368F7611}" type="pres">
      <dgm:prSet presAssocID="{779B797F-804C-4271-9139-7CDCF5E0B9DD}" presName="parentText" presStyleLbl="node1" presStyleIdx="2" presStyleCnt="4">
        <dgm:presLayoutVars>
          <dgm:chMax val="1"/>
          <dgm:bulletEnabled val="1"/>
        </dgm:presLayoutVars>
      </dgm:prSet>
      <dgm:spPr/>
      <dgm:t>
        <a:bodyPr/>
        <a:lstStyle/>
        <a:p>
          <a:endParaRPr lang="en-US"/>
        </a:p>
      </dgm:t>
    </dgm:pt>
    <dgm:pt modelId="{2F8B3B8C-C6DB-47AA-B399-AEF57B1A9B9F}" type="pres">
      <dgm:prSet presAssocID="{779B797F-804C-4271-9139-7CDCF5E0B9DD}" presName="descendantText" presStyleLbl="alignAccFollowNode1" presStyleIdx="2" presStyleCnt="4">
        <dgm:presLayoutVars>
          <dgm:bulletEnabled val="1"/>
        </dgm:presLayoutVars>
      </dgm:prSet>
      <dgm:spPr/>
      <dgm:t>
        <a:bodyPr/>
        <a:lstStyle/>
        <a:p>
          <a:endParaRPr lang="en-US"/>
        </a:p>
      </dgm:t>
    </dgm:pt>
    <dgm:pt modelId="{53A3255F-25BE-4FB8-B95F-52CFC001E2D4}" type="pres">
      <dgm:prSet presAssocID="{99B6B88F-6407-49DD-80C2-ED67F5FB2B96}" presName="sp" presStyleCnt="0"/>
      <dgm:spPr/>
    </dgm:pt>
    <dgm:pt modelId="{773DC493-DBDB-4678-8B69-1A83C56E4C19}" type="pres">
      <dgm:prSet presAssocID="{95BB5F42-C1E6-4756-B838-AC855806927E}" presName="linNode" presStyleCnt="0"/>
      <dgm:spPr/>
    </dgm:pt>
    <dgm:pt modelId="{6FCA2F2C-D471-4C84-A57C-A136E908F74A}" type="pres">
      <dgm:prSet presAssocID="{95BB5F42-C1E6-4756-B838-AC855806927E}" presName="parentText" presStyleLbl="node1" presStyleIdx="3" presStyleCnt="4">
        <dgm:presLayoutVars>
          <dgm:chMax val="1"/>
          <dgm:bulletEnabled val="1"/>
        </dgm:presLayoutVars>
      </dgm:prSet>
      <dgm:spPr/>
      <dgm:t>
        <a:bodyPr/>
        <a:lstStyle/>
        <a:p>
          <a:endParaRPr lang="en-US"/>
        </a:p>
      </dgm:t>
    </dgm:pt>
    <dgm:pt modelId="{1577DD71-CCDD-4839-AFAE-1462957BA095}" type="pres">
      <dgm:prSet presAssocID="{95BB5F42-C1E6-4756-B838-AC855806927E}" presName="descendantText" presStyleLbl="alignAccFollowNode1" presStyleIdx="3" presStyleCnt="4">
        <dgm:presLayoutVars>
          <dgm:bulletEnabled val="1"/>
        </dgm:presLayoutVars>
      </dgm:prSet>
      <dgm:spPr/>
      <dgm:t>
        <a:bodyPr/>
        <a:lstStyle/>
        <a:p>
          <a:endParaRPr lang="en-US"/>
        </a:p>
      </dgm:t>
    </dgm:pt>
  </dgm:ptLst>
  <dgm:cxnLst>
    <dgm:cxn modelId="{C97C1554-C053-4B62-9FCF-935B52DEAAF8}" type="presOf" srcId="{DC126917-3EED-4455-A165-DA2378A94D2B}" destId="{446ACDB5-F95B-47F6-85C7-1406DF86EE7D}" srcOrd="0" destOrd="0" presId="urn:microsoft.com/office/officeart/2005/8/layout/vList5"/>
    <dgm:cxn modelId="{1EF949D8-6843-41BC-B20C-42F0F02D739D}" type="presOf" srcId="{95BB5F42-C1E6-4756-B838-AC855806927E}" destId="{6FCA2F2C-D471-4C84-A57C-A136E908F74A}" srcOrd="0" destOrd="0" presId="urn:microsoft.com/office/officeart/2005/8/layout/vList5"/>
    <dgm:cxn modelId="{8A69CFC0-370F-4C99-B3D1-C57C46DCD50E}" srcId="{FA815DCD-2515-4C1F-B03B-1CD1E03B4E36}" destId="{DBD8427F-7809-4A54-A744-96E03BC03080}" srcOrd="0" destOrd="0" parTransId="{E0C32852-1CA1-4041-B2EC-DA00930A9184}" sibTransId="{FB2253EA-73AB-4265-A6CE-4FA3C8F7D94F}"/>
    <dgm:cxn modelId="{3DC89E7A-8016-4059-965A-A01C4A1768F7}" srcId="{AA62D992-644B-47CF-B5EF-FD2E046033B8}" destId="{FA815DCD-2515-4C1F-B03B-1CD1E03B4E36}" srcOrd="0" destOrd="0" parTransId="{FF9FDA0F-BB05-4E43-9E33-CC4980CE0D48}" sibTransId="{F520A8B4-A775-496B-AB6A-5C038BDD0968}"/>
    <dgm:cxn modelId="{6185BB5E-86AC-4BCD-A359-4ABEA899FF44}" type="presOf" srcId="{779B797F-804C-4271-9139-7CDCF5E0B9DD}" destId="{846C0697-6662-48DC-BD1F-59B8368F7611}" srcOrd="0" destOrd="0" presId="urn:microsoft.com/office/officeart/2005/8/layout/vList5"/>
    <dgm:cxn modelId="{2D2E489E-EEBC-4840-98DE-FF33D7AF3266}" type="presOf" srcId="{01A22558-2EBB-41DF-BC82-E16063946F56}" destId="{2F8B3B8C-C6DB-47AA-B399-AEF57B1A9B9F}" srcOrd="0" destOrd="0" presId="urn:microsoft.com/office/officeart/2005/8/layout/vList5"/>
    <dgm:cxn modelId="{58916FA8-C108-4F3E-92AF-3CBF75BC4117}" srcId="{AA62D992-644B-47CF-B5EF-FD2E046033B8}" destId="{95BB5F42-C1E6-4756-B838-AC855806927E}" srcOrd="3" destOrd="0" parTransId="{6BAB3201-6DF1-4402-98F5-41A3BEE7C040}" sibTransId="{364D9611-0C1E-4455-99A7-DF37CFB9D7D6}"/>
    <dgm:cxn modelId="{97D2E684-5CA7-4FA6-8D4B-28DE7AD48C1E}" type="presOf" srcId="{80FFA8C9-C46E-419C-A9BC-5BDEF4E682AD}" destId="{8D02951E-9BBC-42ED-99A9-7C9E262AD9BE}" srcOrd="0" destOrd="1" presId="urn:microsoft.com/office/officeart/2005/8/layout/vList5"/>
    <dgm:cxn modelId="{F1903016-8490-4C2C-8636-A925BD4F2010}" srcId="{DC126917-3EED-4455-A165-DA2378A94D2B}" destId="{33F5DC3B-5396-4814-A83A-A176CE4B4B50}" srcOrd="0" destOrd="0" parTransId="{A20C3FC1-965A-45DE-9AF6-13684DD4EB31}" sibTransId="{BFF68653-E5C9-4F1A-8503-B2E934724B1C}"/>
    <dgm:cxn modelId="{0B6E4930-22F6-4879-BDB4-8D41AC5DA107}" srcId="{AA62D992-644B-47CF-B5EF-FD2E046033B8}" destId="{DC126917-3EED-4455-A165-DA2378A94D2B}" srcOrd="1" destOrd="0" parTransId="{E6BD7454-7122-42F8-B3B3-892EAA8FF5CB}" sibTransId="{934C3D8F-0C60-49FF-97E7-B1B922F4D9F3}"/>
    <dgm:cxn modelId="{B3B57213-EB88-49D6-BA00-E93E4FEAE528}" type="presOf" srcId="{AA62D992-644B-47CF-B5EF-FD2E046033B8}" destId="{33571AC4-5CD1-4422-B632-C915147F5E1F}" srcOrd="0" destOrd="0" presId="urn:microsoft.com/office/officeart/2005/8/layout/vList5"/>
    <dgm:cxn modelId="{60E5B8C5-BD0A-4176-AEDC-8854A26257D6}" type="presOf" srcId="{DBD8427F-7809-4A54-A744-96E03BC03080}" destId="{8D02951E-9BBC-42ED-99A9-7C9E262AD9BE}" srcOrd="0" destOrd="0" presId="urn:microsoft.com/office/officeart/2005/8/layout/vList5"/>
    <dgm:cxn modelId="{B26A83C4-7132-4708-9A43-ACA1EAD6847C}" type="presOf" srcId="{81EBF0EB-2CD6-42EE-9C38-40A12596E5C7}" destId="{1577DD71-CCDD-4839-AFAE-1462957BA095}" srcOrd="0" destOrd="0" presId="urn:microsoft.com/office/officeart/2005/8/layout/vList5"/>
    <dgm:cxn modelId="{34CCA96D-004A-4DCC-9CF0-C4D27675D220}" srcId="{779B797F-804C-4271-9139-7CDCF5E0B9DD}" destId="{01A22558-2EBB-41DF-BC82-E16063946F56}" srcOrd="0" destOrd="0" parTransId="{63C70597-C544-4B27-998E-5A15C0C64451}" sibTransId="{B7364138-A945-4606-89FC-1FB9C62D55EB}"/>
    <dgm:cxn modelId="{25113DF5-0933-46C6-9D47-60A219A1B8FF}" srcId="{FA815DCD-2515-4C1F-B03B-1CD1E03B4E36}" destId="{80FFA8C9-C46E-419C-A9BC-5BDEF4E682AD}" srcOrd="1" destOrd="0" parTransId="{7C087041-2215-4DD0-903B-5149D2FE1CFF}" sibTransId="{DF95C743-F7C6-4A85-89E3-93948AEE1946}"/>
    <dgm:cxn modelId="{4A48097E-F819-4E2D-8D2F-F8F5E652AD30}" type="presOf" srcId="{FA815DCD-2515-4C1F-B03B-1CD1E03B4E36}" destId="{9CAAC548-B16B-4BB8-9D10-4B7E79E0175F}" srcOrd="0" destOrd="0" presId="urn:microsoft.com/office/officeart/2005/8/layout/vList5"/>
    <dgm:cxn modelId="{08B4BD91-6FC8-4C73-AF0A-E81236D241C2}" srcId="{95BB5F42-C1E6-4756-B838-AC855806927E}" destId="{81EBF0EB-2CD6-42EE-9C38-40A12596E5C7}" srcOrd="0" destOrd="0" parTransId="{663FD0D2-24DD-4A74-8A26-93561BC527A4}" sibTransId="{F82F5EE8-A500-4A67-BE95-54A040E7E62C}"/>
    <dgm:cxn modelId="{7A142844-3091-4FEF-9A2A-DA993E744B14}" srcId="{AA62D992-644B-47CF-B5EF-FD2E046033B8}" destId="{779B797F-804C-4271-9139-7CDCF5E0B9DD}" srcOrd="2" destOrd="0" parTransId="{1FD77F47-1879-47DB-9BFF-811B6CF14AD7}" sibTransId="{99B6B88F-6407-49DD-80C2-ED67F5FB2B96}"/>
    <dgm:cxn modelId="{F4848816-62D0-4A5F-9C33-F9A07B949306}" type="presOf" srcId="{33F5DC3B-5396-4814-A83A-A176CE4B4B50}" destId="{993BBACA-2544-426E-AC30-A314D7FE5700}" srcOrd="0" destOrd="0" presId="urn:microsoft.com/office/officeart/2005/8/layout/vList5"/>
    <dgm:cxn modelId="{41F0D9A6-B3AD-4D07-8073-4B007C1FE556}" type="presParOf" srcId="{33571AC4-5CD1-4422-B632-C915147F5E1F}" destId="{1785DB4F-B602-4C00-ADD6-B22B3FD87BA2}" srcOrd="0" destOrd="0" presId="urn:microsoft.com/office/officeart/2005/8/layout/vList5"/>
    <dgm:cxn modelId="{2B586CA2-4B93-4EBB-979F-F7795D48F3A8}" type="presParOf" srcId="{1785DB4F-B602-4C00-ADD6-B22B3FD87BA2}" destId="{9CAAC548-B16B-4BB8-9D10-4B7E79E0175F}" srcOrd="0" destOrd="0" presId="urn:microsoft.com/office/officeart/2005/8/layout/vList5"/>
    <dgm:cxn modelId="{2351EE3C-1B81-498B-AFFF-C5D7BAA425FB}" type="presParOf" srcId="{1785DB4F-B602-4C00-ADD6-B22B3FD87BA2}" destId="{8D02951E-9BBC-42ED-99A9-7C9E262AD9BE}" srcOrd="1" destOrd="0" presId="urn:microsoft.com/office/officeart/2005/8/layout/vList5"/>
    <dgm:cxn modelId="{3375E5A6-04EB-4CF2-8384-84446DB7854B}" type="presParOf" srcId="{33571AC4-5CD1-4422-B632-C915147F5E1F}" destId="{0CB6DAA3-1542-461A-A791-9586DD4F9812}" srcOrd="1" destOrd="0" presId="urn:microsoft.com/office/officeart/2005/8/layout/vList5"/>
    <dgm:cxn modelId="{624011B1-8013-4168-952D-BCF7615DFE7E}" type="presParOf" srcId="{33571AC4-5CD1-4422-B632-C915147F5E1F}" destId="{B17680E4-570A-4F84-8F1B-B060CFAA45A4}" srcOrd="2" destOrd="0" presId="urn:microsoft.com/office/officeart/2005/8/layout/vList5"/>
    <dgm:cxn modelId="{782735CC-5718-4F25-8811-861A420B11D7}" type="presParOf" srcId="{B17680E4-570A-4F84-8F1B-B060CFAA45A4}" destId="{446ACDB5-F95B-47F6-85C7-1406DF86EE7D}" srcOrd="0" destOrd="0" presId="urn:microsoft.com/office/officeart/2005/8/layout/vList5"/>
    <dgm:cxn modelId="{C6A5EF9B-CADE-4E38-AD62-5E680D2B9A4D}" type="presParOf" srcId="{B17680E4-570A-4F84-8F1B-B060CFAA45A4}" destId="{993BBACA-2544-426E-AC30-A314D7FE5700}" srcOrd="1" destOrd="0" presId="urn:microsoft.com/office/officeart/2005/8/layout/vList5"/>
    <dgm:cxn modelId="{EA419D39-9596-4BA6-8988-18DF88696779}" type="presParOf" srcId="{33571AC4-5CD1-4422-B632-C915147F5E1F}" destId="{9A32DD84-FDCB-4B6E-8417-07572692B01E}" srcOrd="3" destOrd="0" presId="urn:microsoft.com/office/officeart/2005/8/layout/vList5"/>
    <dgm:cxn modelId="{2A83CBC9-ED2E-4536-8F53-020380FF626F}" type="presParOf" srcId="{33571AC4-5CD1-4422-B632-C915147F5E1F}" destId="{6069CD44-BAA9-4374-9B7A-C9C34424A4D6}" srcOrd="4" destOrd="0" presId="urn:microsoft.com/office/officeart/2005/8/layout/vList5"/>
    <dgm:cxn modelId="{16EA1754-EA5C-4B5B-8905-726A99260109}" type="presParOf" srcId="{6069CD44-BAA9-4374-9B7A-C9C34424A4D6}" destId="{846C0697-6662-48DC-BD1F-59B8368F7611}" srcOrd="0" destOrd="0" presId="urn:microsoft.com/office/officeart/2005/8/layout/vList5"/>
    <dgm:cxn modelId="{1BBDAC40-D85E-4EED-B94D-A5DB73723016}" type="presParOf" srcId="{6069CD44-BAA9-4374-9B7A-C9C34424A4D6}" destId="{2F8B3B8C-C6DB-47AA-B399-AEF57B1A9B9F}" srcOrd="1" destOrd="0" presId="urn:microsoft.com/office/officeart/2005/8/layout/vList5"/>
    <dgm:cxn modelId="{27653CAC-8B67-4E7A-92FD-3E33AB4A9768}" type="presParOf" srcId="{33571AC4-5CD1-4422-B632-C915147F5E1F}" destId="{53A3255F-25BE-4FB8-B95F-52CFC001E2D4}" srcOrd="5" destOrd="0" presId="urn:microsoft.com/office/officeart/2005/8/layout/vList5"/>
    <dgm:cxn modelId="{61C8B284-6173-4D1D-AF76-7A5AFF77A101}" type="presParOf" srcId="{33571AC4-5CD1-4422-B632-C915147F5E1F}" destId="{773DC493-DBDB-4678-8B69-1A83C56E4C19}" srcOrd="6" destOrd="0" presId="urn:microsoft.com/office/officeart/2005/8/layout/vList5"/>
    <dgm:cxn modelId="{32F86588-CDD5-4B74-AF5D-9BC2254C9319}" type="presParOf" srcId="{773DC493-DBDB-4678-8B69-1A83C56E4C19}" destId="{6FCA2F2C-D471-4C84-A57C-A136E908F74A}" srcOrd="0" destOrd="0" presId="urn:microsoft.com/office/officeart/2005/8/layout/vList5"/>
    <dgm:cxn modelId="{B376736E-34E8-419D-9BBD-34764844C897}" type="presParOf" srcId="{773DC493-DBDB-4678-8B69-1A83C56E4C19}" destId="{1577DD71-CCDD-4839-AFAE-1462957BA09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2D58EC-BDBA-4825-8AB1-05621091598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83FB4CD-4B81-4A0D-9A38-537185FADA10}">
      <dgm:prSet phldrT="[Text]" custT="1"/>
      <dgm:spPr>
        <a:solidFill>
          <a:srgbClr val="056839"/>
        </a:solidFill>
      </dgm:spPr>
      <dgm:t>
        <a:bodyPr/>
        <a:lstStyle/>
        <a:p>
          <a:r>
            <a:rPr lang="en-US" sz="3200" b="1" dirty="0" smtClean="0">
              <a:effectLst>
                <a:outerShdw blurRad="38100" dist="38100" dir="2700000" algn="tl">
                  <a:srgbClr val="000000">
                    <a:alpha val="43137"/>
                  </a:srgbClr>
                </a:outerShdw>
              </a:effectLst>
            </a:rPr>
            <a:t>39 Hours General Education</a:t>
          </a:r>
          <a:endParaRPr lang="en-US" sz="3200" b="1" dirty="0">
            <a:effectLst>
              <a:outerShdw blurRad="38100" dist="38100" dir="2700000" algn="tl">
                <a:srgbClr val="000000">
                  <a:alpha val="43137"/>
                </a:srgbClr>
              </a:outerShdw>
            </a:effectLst>
          </a:endParaRPr>
        </a:p>
      </dgm:t>
    </dgm:pt>
    <dgm:pt modelId="{65127900-0429-4CBD-BE12-D5C75AC497CD}" type="parTrans" cxnId="{BE9123DA-9791-41B6-BB6F-98C605FB8485}">
      <dgm:prSet/>
      <dgm:spPr/>
      <dgm:t>
        <a:bodyPr/>
        <a:lstStyle/>
        <a:p>
          <a:endParaRPr lang="en-US" sz="2000" b="1">
            <a:effectLst>
              <a:outerShdw blurRad="38100" dist="38100" dir="2700000" algn="tl">
                <a:srgbClr val="000000">
                  <a:alpha val="43137"/>
                </a:srgbClr>
              </a:outerShdw>
            </a:effectLst>
          </a:endParaRPr>
        </a:p>
      </dgm:t>
    </dgm:pt>
    <dgm:pt modelId="{CF9A8083-0C0A-4901-AA28-34D7D789FAEF}" type="sibTrans" cxnId="{BE9123DA-9791-41B6-BB6F-98C605FB8485}">
      <dgm:prSet/>
      <dgm:spPr/>
      <dgm:t>
        <a:bodyPr/>
        <a:lstStyle/>
        <a:p>
          <a:endParaRPr lang="en-US" sz="2000" b="1">
            <a:effectLst>
              <a:outerShdw blurRad="38100" dist="38100" dir="2700000" algn="tl">
                <a:srgbClr val="000000">
                  <a:alpha val="43137"/>
                </a:srgbClr>
              </a:outerShdw>
            </a:effectLst>
          </a:endParaRPr>
        </a:p>
      </dgm:t>
    </dgm:pt>
    <dgm:pt modelId="{E5677E9E-A2B1-4590-9E62-BA95EA22EF9D}">
      <dgm:prSet phldrT="[Text]" custT="1"/>
      <dgm:spPr/>
      <dgm:t>
        <a:bodyPr/>
        <a:lstStyle/>
        <a:p>
          <a:r>
            <a:rPr lang="en-US" sz="2800" b="1" dirty="0" smtClean="0">
              <a:effectLst>
                <a:outerShdw blurRad="38100" dist="38100" dir="2700000" algn="tl">
                  <a:srgbClr val="000000">
                    <a:alpha val="43137"/>
                  </a:srgbClr>
                </a:outerShdw>
              </a:effectLst>
            </a:rPr>
            <a:t>Block Transfer</a:t>
          </a:r>
          <a:endParaRPr lang="en-US" sz="2800" b="1" dirty="0">
            <a:effectLst>
              <a:outerShdw blurRad="38100" dist="38100" dir="2700000" algn="tl">
                <a:srgbClr val="000000">
                  <a:alpha val="43137"/>
                </a:srgbClr>
              </a:outerShdw>
            </a:effectLst>
          </a:endParaRPr>
        </a:p>
      </dgm:t>
    </dgm:pt>
    <dgm:pt modelId="{137A0B12-65C0-430C-9A5D-EAB17A5AE52C}" type="parTrans" cxnId="{B1EBF5B9-ED8E-4603-A1BB-B7091D1D0409}">
      <dgm:prSet/>
      <dgm:spPr/>
      <dgm:t>
        <a:bodyPr/>
        <a:lstStyle/>
        <a:p>
          <a:endParaRPr lang="en-US" sz="2000" b="1">
            <a:effectLst>
              <a:outerShdw blurRad="38100" dist="38100" dir="2700000" algn="tl">
                <a:srgbClr val="000000">
                  <a:alpha val="43137"/>
                </a:srgbClr>
              </a:outerShdw>
            </a:effectLst>
          </a:endParaRPr>
        </a:p>
      </dgm:t>
    </dgm:pt>
    <dgm:pt modelId="{EA142C22-E79E-4C2F-922F-F37C4F42B146}" type="sibTrans" cxnId="{B1EBF5B9-ED8E-4603-A1BB-B7091D1D0409}">
      <dgm:prSet/>
      <dgm:spPr/>
      <dgm:t>
        <a:bodyPr/>
        <a:lstStyle/>
        <a:p>
          <a:endParaRPr lang="en-US" sz="2000" b="1">
            <a:effectLst>
              <a:outerShdw blurRad="38100" dist="38100" dir="2700000" algn="tl">
                <a:srgbClr val="000000">
                  <a:alpha val="43137"/>
                </a:srgbClr>
              </a:outerShdw>
            </a:effectLst>
          </a:endParaRPr>
        </a:p>
      </dgm:t>
    </dgm:pt>
    <dgm:pt modelId="{37E76E78-3562-4429-818D-D6166F0E72F8}">
      <dgm:prSet phldrT="[Text]" custT="1"/>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r>
            <a:rPr lang="en-US" sz="3200" b="1" dirty="0" smtClean="0">
              <a:effectLst>
                <a:outerShdw blurRad="38100" dist="38100" dir="2700000" algn="tl">
                  <a:srgbClr val="000000">
                    <a:alpha val="43137"/>
                  </a:srgbClr>
                </a:outerShdw>
              </a:effectLst>
            </a:rPr>
            <a:t>Curriculum Options for Concentrations in:</a:t>
          </a:r>
          <a:endParaRPr lang="en-US" sz="3200" b="1" dirty="0">
            <a:effectLst>
              <a:outerShdw blurRad="38100" dist="38100" dir="2700000" algn="tl">
                <a:srgbClr val="000000">
                  <a:alpha val="43137"/>
                </a:srgbClr>
              </a:outerShdw>
            </a:effectLst>
          </a:endParaRPr>
        </a:p>
      </dgm:t>
    </dgm:pt>
    <dgm:pt modelId="{710A8ED3-BA8C-42A3-8F33-1AC71A80614E}" type="parTrans" cxnId="{7BE3E546-CE1D-4F12-BB3B-C70220B3A210}">
      <dgm:prSet/>
      <dgm:spPr/>
      <dgm:t>
        <a:bodyPr/>
        <a:lstStyle/>
        <a:p>
          <a:endParaRPr lang="en-US" sz="2000" b="1">
            <a:effectLst>
              <a:outerShdw blurRad="38100" dist="38100" dir="2700000" algn="tl">
                <a:srgbClr val="000000">
                  <a:alpha val="43137"/>
                </a:srgbClr>
              </a:outerShdw>
            </a:effectLst>
          </a:endParaRPr>
        </a:p>
      </dgm:t>
    </dgm:pt>
    <dgm:pt modelId="{28A3FFB0-9E86-45A7-93C9-2C720A1538EE}" type="sibTrans" cxnId="{7BE3E546-CE1D-4F12-BB3B-C70220B3A210}">
      <dgm:prSet/>
      <dgm:spPr/>
      <dgm:t>
        <a:bodyPr/>
        <a:lstStyle/>
        <a:p>
          <a:endParaRPr lang="en-US" sz="2000" b="1">
            <a:effectLst>
              <a:outerShdw blurRad="38100" dist="38100" dir="2700000" algn="tl">
                <a:srgbClr val="000000">
                  <a:alpha val="43137"/>
                </a:srgbClr>
              </a:outerShdw>
            </a:effectLst>
          </a:endParaRPr>
        </a:p>
      </dgm:t>
    </dgm:pt>
    <dgm:pt modelId="{59DE268C-B612-438A-9A79-3DB22B03DFFE}">
      <dgm:prSet phldrT="[Text]" custT="1"/>
      <dgm:spPr/>
      <dgm:t>
        <a:bodyPr/>
        <a:lstStyle/>
        <a:p>
          <a:r>
            <a:rPr lang="en-US" sz="2800" b="1" dirty="0" smtClean="0">
              <a:effectLst>
                <a:outerShdw blurRad="38100" dist="38100" dir="2700000" algn="tl">
                  <a:srgbClr val="000000">
                    <a:alpha val="43137"/>
                  </a:srgbClr>
                </a:outerShdw>
              </a:effectLst>
            </a:rPr>
            <a:t>Humanities</a:t>
          </a:r>
          <a:endParaRPr lang="en-US" sz="2800" b="1" dirty="0">
            <a:effectLst>
              <a:outerShdw blurRad="38100" dist="38100" dir="2700000" algn="tl">
                <a:srgbClr val="000000">
                  <a:alpha val="43137"/>
                </a:srgbClr>
              </a:outerShdw>
            </a:effectLst>
          </a:endParaRPr>
        </a:p>
      </dgm:t>
    </dgm:pt>
    <dgm:pt modelId="{CDE36A1D-5974-4E22-AD9E-5993116835AC}" type="parTrans" cxnId="{6460C3B5-7A5B-4A48-9F17-9AC3FD190ED9}">
      <dgm:prSet/>
      <dgm:spPr/>
      <dgm:t>
        <a:bodyPr/>
        <a:lstStyle/>
        <a:p>
          <a:endParaRPr lang="en-US" sz="2000" b="1">
            <a:effectLst>
              <a:outerShdw blurRad="38100" dist="38100" dir="2700000" algn="tl">
                <a:srgbClr val="000000">
                  <a:alpha val="43137"/>
                </a:srgbClr>
              </a:outerShdw>
            </a:effectLst>
          </a:endParaRPr>
        </a:p>
      </dgm:t>
    </dgm:pt>
    <dgm:pt modelId="{B61E27AA-5026-49B0-BA42-7285C55D25E0}" type="sibTrans" cxnId="{6460C3B5-7A5B-4A48-9F17-9AC3FD190ED9}">
      <dgm:prSet/>
      <dgm:spPr/>
      <dgm:t>
        <a:bodyPr/>
        <a:lstStyle/>
        <a:p>
          <a:endParaRPr lang="en-US" sz="2000" b="1">
            <a:effectLst>
              <a:outerShdw blurRad="38100" dist="38100" dir="2700000" algn="tl">
                <a:srgbClr val="000000">
                  <a:alpha val="43137"/>
                </a:srgbClr>
              </a:outerShdw>
            </a:effectLst>
          </a:endParaRPr>
        </a:p>
      </dgm:t>
    </dgm:pt>
    <dgm:pt modelId="{59A53FC6-7F3E-4A88-940E-E893EBB0EEC5}">
      <dgm:prSet phldrT="[Text]" custT="1"/>
      <dgm:spPr/>
      <dgm:t>
        <a:bodyPr/>
        <a:lstStyle/>
        <a:p>
          <a:r>
            <a:rPr lang="en-US" sz="2800" b="1" dirty="0" smtClean="0">
              <a:effectLst>
                <a:outerShdw blurRad="38100" dist="38100" dir="2700000" algn="tl">
                  <a:srgbClr val="000000">
                    <a:alpha val="43137"/>
                  </a:srgbClr>
                </a:outerShdw>
              </a:effectLst>
            </a:rPr>
            <a:t>Natural Sciences – Biological or Physical</a:t>
          </a:r>
          <a:endParaRPr lang="en-US" sz="2800" b="1" dirty="0">
            <a:effectLst>
              <a:outerShdw blurRad="38100" dist="38100" dir="2700000" algn="tl">
                <a:srgbClr val="000000">
                  <a:alpha val="43137"/>
                </a:srgbClr>
              </a:outerShdw>
            </a:effectLst>
          </a:endParaRPr>
        </a:p>
      </dgm:t>
    </dgm:pt>
    <dgm:pt modelId="{219C4B25-440E-4472-9D8C-25DA224789E2}" type="parTrans" cxnId="{9D10D122-2BA3-4791-B1DF-5A81E48AF64D}">
      <dgm:prSet/>
      <dgm:spPr/>
      <dgm:t>
        <a:bodyPr/>
        <a:lstStyle/>
        <a:p>
          <a:endParaRPr lang="en-US" sz="2000" b="1">
            <a:effectLst>
              <a:outerShdw blurRad="38100" dist="38100" dir="2700000" algn="tl">
                <a:srgbClr val="000000">
                  <a:alpha val="43137"/>
                </a:srgbClr>
              </a:outerShdw>
            </a:effectLst>
          </a:endParaRPr>
        </a:p>
      </dgm:t>
    </dgm:pt>
    <dgm:pt modelId="{49D4C8DE-963A-4EC4-8712-F84B40369428}" type="sibTrans" cxnId="{9D10D122-2BA3-4791-B1DF-5A81E48AF64D}">
      <dgm:prSet/>
      <dgm:spPr/>
      <dgm:t>
        <a:bodyPr/>
        <a:lstStyle/>
        <a:p>
          <a:endParaRPr lang="en-US" sz="2000" b="1">
            <a:effectLst>
              <a:outerShdw blurRad="38100" dist="38100" dir="2700000" algn="tl">
                <a:srgbClr val="000000">
                  <a:alpha val="43137"/>
                </a:srgbClr>
              </a:outerShdw>
            </a:effectLst>
          </a:endParaRPr>
        </a:p>
      </dgm:t>
    </dgm:pt>
    <dgm:pt modelId="{44487C79-68FD-4F7B-A781-7B85FBF4D146}">
      <dgm:prSet phldrT="[Text]" custT="1"/>
      <dgm:spPr/>
      <dgm:t>
        <a:bodyPr/>
        <a:lstStyle/>
        <a:p>
          <a:r>
            <a:rPr lang="en-US" sz="2800" b="1" dirty="0" smtClean="0">
              <a:effectLst>
                <a:outerShdw blurRad="38100" dist="38100" dir="2700000" algn="tl">
                  <a:srgbClr val="000000">
                    <a:alpha val="43137"/>
                  </a:srgbClr>
                </a:outerShdw>
              </a:effectLst>
            </a:rPr>
            <a:t>Social/Behavioral Sciences</a:t>
          </a:r>
          <a:endParaRPr lang="en-US" sz="2800" b="1" dirty="0">
            <a:effectLst>
              <a:outerShdw blurRad="38100" dist="38100" dir="2700000" algn="tl">
                <a:srgbClr val="000000">
                  <a:alpha val="43137"/>
                </a:srgbClr>
              </a:outerShdw>
            </a:effectLst>
          </a:endParaRPr>
        </a:p>
      </dgm:t>
    </dgm:pt>
    <dgm:pt modelId="{1B08A73B-26A1-4912-A0E7-05FB1C09AF35}" type="parTrans" cxnId="{D2A16E7F-DC56-4421-9745-6666547CE16E}">
      <dgm:prSet/>
      <dgm:spPr/>
      <dgm:t>
        <a:bodyPr/>
        <a:lstStyle/>
        <a:p>
          <a:endParaRPr lang="en-US" sz="2000" b="1">
            <a:effectLst>
              <a:outerShdw blurRad="38100" dist="38100" dir="2700000" algn="tl">
                <a:srgbClr val="000000">
                  <a:alpha val="43137"/>
                </a:srgbClr>
              </a:outerShdw>
            </a:effectLst>
          </a:endParaRPr>
        </a:p>
      </dgm:t>
    </dgm:pt>
    <dgm:pt modelId="{1077734F-F51F-4E79-BF4B-36F09CAE522B}" type="sibTrans" cxnId="{D2A16E7F-DC56-4421-9745-6666547CE16E}">
      <dgm:prSet/>
      <dgm:spPr/>
      <dgm:t>
        <a:bodyPr/>
        <a:lstStyle/>
        <a:p>
          <a:endParaRPr lang="en-US" sz="2000" b="1">
            <a:effectLst>
              <a:outerShdw blurRad="38100" dist="38100" dir="2700000" algn="tl">
                <a:srgbClr val="000000">
                  <a:alpha val="43137"/>
                </a:srgbClr>
              </a:outerShdw>
            </a:effectLst>
          </a:endParaRPr>
        </a:p>
      </dgm:t>
    </dgm:pt>
    <dgm:pt modelId="{030984AE-5F01-46D2-8BDA-5466770427F7}">
      <dgm:prSet phldrT="[Text]" custT="1"/>
      <dgm:spPr/>
      <dgm:t>
        <a:bodyPr/>
        <a:lstStyle/>
        <a:p>
          <a:r>
            <a:rPr lang="en-US" sz="2800" b="1" dirty="0" smtClean="0">
              <a:effectLst>
                <a:outerShdw blurRad="38100" dist="38100" dir="2700000" algn="tl">
                  <a:srgbClr val="000000">
                    <a:alpha val="43137"/>
                  </a:srgbClr>
                </a:outerShdw>
              </a:effectLst>
            </a:rPr>
            <a:t>Fine Arts</a:t>
          </a:r>
          <a:endParaRPr lang="en-US" sz="2450" b="1" dirty="0">
            <a:effectLst>
              <a:outerShdw blurRad="38100" dist="38100" dir="2700000" algn="tl">
                <a:srgbClr val="000000">
                  <a:alpha val="43137"/>
                </a:srgbClr>
              </a:outerShdw>
            </a:effectLst>
          </a:endParaRPr>
        </a:p>
      </dgm:t>
    </dgm:pt>
    <dgm:pt modelId="{432CCFB1-6741-4877-A6A0-7D004C8CB04B}" type="parTrans" cxnId="{76387632-4478-4DCC-AFC8-9341E5C48616}">
      <dgm:prSet/>
      <dgm:spPr/>
      <dgm:t>
        <a:bodyPr/>
        <a:lstStyle/>
        <a:p>
          <a:endParaRPr lang="en-US" sz="2000" b="1">
            <a:effectLst>
              <a:outerShdw blurRad="38100" dist="38100" dir="2700000" algn="tl">
                <a:srgbClr val="000000">
                  <a:alpha val="43137"/>
                </a:srgbClr>
              </a:outerShdw>
            </a:effectLst>
          </a:endParaRPr>
        </a:p>
      </dgm:t>
    </dgm:pt>
    <dgm:pt modelId="{1A4C3D24-2B58-4291-927E-6024979F1148}" type="sibTrans" cxnId="{76387632-4478-4DCC-AFC8-9341E5C48616}">
      <dgm:prSet/>
      <dgm:spPr/>
      <dgm:t>
        <a:bodyPr/>
        <a:lstStyle/>
        <a:p>
          <a:endParaRPr lang="en-US" sz="2000" b="1">
            <a:effectLst>
              <a:outerShdw blurRad="38100" dist="38100" dir="2700000" algn="tl">
                <a:srgbClr val="000000">
                  <a:alpha val="43137"/>
                </a:srgbClr>
              </a:outerShdw>
            </a:effectLst>
          </a:endParaRPr>
        </a:p>
      </dgm:t>
    </dgm:pt>
    <dgm:pt modelId="{9769392A-7286-4A39-A6B3-5199ED5ABB51}" type="pres">
      <dgm:prSet presAssocID="{3E2D58EC-BDBA-4825-8AB1-056210915983}" presName="linear" presStyleCnt="0">
        <dgm:presLayoutVars>
          <dgm:animLvl val="lvl"/>
          <dgm:resizeHandles val="exact"/>
        </dgm:presLayoutVars>
      </dgm:prSet>
      <dgm:spPr/>
      <dgm:t>
        <a:bodyPr/>
        <a:lstStyle/>
        <a:p>
          <a:endParaRPr lang="en-US"/>
        </a:p>
      </dgm:t>
    </dgm:pt>
    <dgm:pt modelId="{95B3FB65-E33A-4629-8AE0-BE44C4CD27FA}" type="pres">
      <dgm:prSet presAssocID="{483FB4CD-4B81-4A0D-9A38-537185FADA10}" presName="parentText" presStyleLbl="node1" presStyleIdx="0" presStyleCnt="2">
        <dgm:presLayoutVars>
          <dgm:chMax val="0"/>
          <dgm:bulletEnabled val="1"/>
        </dgm:presLayoutVars>
      </dgm:prSet>
      <dgm:spPr/>
      <dgm:t>
        <a:bodyPr/>
        <a:lstStyle/>
        <a:p>
          <a:endParaRPr lang="en-US"/>
        </a:p>
      </dgm:t>
    </dgm:pt>
    <dgm:pt modelId="{012FE0FB-947D-48AF-81E1-7C42CDE7C02F}" type="pres">
      <dgm:prSet presAssocID="{483FB4CD-4B81-4A0D-9A38-537185FADA10}" presName="childText" presStyleLbl="revTx" presStyleIdx="0" presStyleCnt="2">
        <dgm:presLayoutVars>
          <dgm:bulletEnabled val="1"/>
        </dgm:presLayoutVars>
      </dgm:prSet>
      <dgm:spPr/>
      <dgm:t>
        <a:bodyPr/>
        <a:lstStyle/>
        <a:p>
          <a:endParaRPr lang="en-US"/>
        </a:p>
      </dgm:t>
    </dgm:pt>
    <dgm:pt modelId="{E9AD5F4A-6316-42A2-A976-5010CAB7B019}" type="pres">
      <dgm:prSet presAssocID="{37E76E78-3562-4429-818D-D6166F0E72F8}" presName="parentText" presStyleLbl="node1" presStyleIdx="1" presStyleCnt="2" custLinFactNeighborY="-15519">
        <dgm:presLayoutVars>
          <dgm:chMax val="0"/>
          <dgm:bulletEnabled val="1"/>
        </dgm:presLayoutVars>
      </dgm:prSet>
      <dgm:spPr/>
      <dgm:t>
        <a:bodyPr/>
        <a:lstStyle/>
        <a:p>
          <a:endParaRPr lang="en-US"/>
        </a:p>
      </dgm:t>
    </dgm:pt>
    <dgm:pt modelId="{125DBAEC-5D90-471C-BFE0-27329793B539}" type="pres">
      <dgm:prSet presAssocID="{37E76E78-3562-4429-818D-D6166F0E72F8}" presName="childText" presStyleLbl="revTx" presStyleIdx="1" presStyleCnt="2" custLinFactNeighborY="-22308">
        <dgm:presLayoutVars>
          <dgm:bulletEnabled val="1"/>
        </dgm:presLayoutVars>
      </dgm:prSet>
      <dgm:spPr/>
      <dgm:t>
        <a:bodyPr/>
        <a:lstStyle/>
        <a:p>
          <a:endParaRPr lang="en-US"/>
        </a:p>
      </dgm:t>
    </dgm:pt>
  </dgm:ptLst>
  <dgm:cxnLst>
    <dgm:cxn modelId="{76387632-4478-4DCC-AFC8-9341E5C48616}" srcId="{37E76E78-3562-4429-818D-D6166F0E72F8}" destId="{030984AE-5F01-46D2-8BDA-5466770427F7}" srcOrd="3" destOrd="0" parTransId="{432CCFB1-6741-4877-A6A0-7D004C8CB04B}" sibTransId="{1A4C3D24-2B58-4291-927E-6024979F1148}"/>
    <dgm:cxn modelId="{7BE3E546-CE1D-4F12-BB3B-C70220B3A210}" srcId="{3E2D58EC-BDBA-4825-8AB1-056210915983}" destId="{37E76E78-3562-4429-818D-D6166F0E72F8}" srcOrd="1" destOrd="0" parTransId="{710A8ED3-BA8C-42A3-8F33-1AC71A80614E}" sibTransId="{28A3FFB0-9E86-45A7-93C9-2C720A1538EE}"/>
    <dgm:cxn modelId="{B990FBFC-B040-4843-B711-2D445CFCAE9C}" type="presOf" srcId="{3E2D58EC-BDBA-4825-8AB1-056210915983}" destId="{9769392A-7286-4A39-A6B3-5199ED5ABB51}" srcOrd="0" destOrd="0" presId="urn:microsoft.com/office/officeart/2005/8/layout/vList2"/>
    <dgm:cxn modelId="{6460C3B5-7A5B-4A48-9F17-9AC3FD190ED9}" srcId="{37E76E78-3562-4429-818D-D6166F0E72F8}" destId="{59DE268C-B612-438A-9A79-3DB22B03DFFE}" srcOrd="0" destOrd="0" parTransId="{CDE36A1D-5974-4E22-AD9E-5993116835AC}" sibTransId="{B61E27AA-5026-49B0-BA42-7285C55D25E0}"/>
    <dgm:cxn modelId="{9D10D122-2BA3-4791-B1DF-5A81E48AF64D}" srcId="{37E76E78-3562-4429-818D-D6166F0E72F8}" destId="{59A53FC6-7F3E-4A88-940E-E893EBB0EEC5}" srcOrd="1" destOrd="0" parTransId="{219C4B25-440E-4472-9D8C-25DA224789E2}" sibTransId="{49D4C8DE-963A-4EC4-8712-F84B40369428}"/>
    <dgm:cxn modelId="{D2A16E7F-DC56-4421-9745-6666547CE16E}" srcId="{37E76E78-3562-4429-818D-D6166F0E72F8}" destId="{44487C79-68FD-4F7B-A781-7B85FBF4D146}" srcOrd="2" destOrd="0" parTransId="{1B08A73B-26A1-4912-A0E7-05FB1C09AF35}" sibTransId="{1077734F-F51F-4E79-BF4B-36F09CAE522B}"/>
    <dgm:cxn modelId="{858DCF32-C15C-4237-873C-0946C7319998}" type="presOf" srcId="{E5677E9E-A2B1-4590-9E62-BA95EA22EF9D}" destId="{012FE0FB-947D-48AF-81E1-7C42CDE7C02F}" srcOrd="0" destOrd="0" presId="urn:microsoft.com/office/officeart/2005/8/layout/vList2"/>
    <dgm:cxn modelId="{7A533401-26EE-4056-98B2-034659E4394E}" type="presOf" srcId="{483FB4CD-4B81-4A0D-9A38-537185FADA10}" destId="{95B3FB65-E33A-4629-8AE0-BE44C4CD27FA}" srcOrd="0" destOrd="0" presId="urn:microsoft.com/office/officeart/2005/8/layout/vList2"/>
    <dgm:cxn modelId="{54DDAE57-5150-4B5F-8E55-D6FF391B85C3}" type="presOf" srcId="{44487C79-68FD-4F7B-A781-7B85FBF4D146}" destId="{125DBAEC-5D90-471C-BFE0-27329793B539}" srcOrd="0" destOrd="2" presId="urn:microsoft.com/office/officeart/2005/8/layout/vList2"/>
    <dgm:cxn modelId="{01863056-ECA4-43BF-8976-D3B8F9659955}" type="presOf" srcId="{59DE268C-B612-438A-9A79-3DB22B03DFFE}" destId="{125DBAEC-5D90-471C-BFE0-27329793B539}" srcOrd="0" destOrd="0" presId="urn:microsoft.com/office/officeart/2005/8/layout/vList2"/>
    <dgm:cxn modelId="{B1EBF5B9-ED8E-4603-A1BB-B7091D1D0409}" srcId="{483FB4CD-4B81-4A0D-9A38-537185FADA10}" destId="{E5677E9E-A2B1-4590-9E62-BA95EA22EF9D}" srcOrd="0" destOrd="0" parTransId="{137A0B12-65C0-430C-9A5D-EAB17A5AE52C}" sibTransId="{EA142C22-E79E-4C2F-922F-F37C4F42B146}"/>
    <dgm:cxn modelId="{AA71BCC2-1904-467B-87DD-DCA4D2A4B098}" type="presOf" srcId="{030984AE-5F01-46D2-8BDA-5466770427F7}" destId="{125DBAEC-5D90-471C-BFE0-27329793B539}" srcOrd="0" destOrd="3" presId="urn:microsoft.com/office/officeart/2005/8/layout/vList2"/>
    <dgm:cxn modelId="{BE9123DA-9791-41B6-BB6F-98C605FB8485}" srcId="{3E2D58EC-BDBA-4825-8AB1-056210915983}" destId="{483FB4CD-4B81-4A0D-9A38-537185FADA10}" srcOrd="0" destOrd="0" parTransId="{65127900-0429-4CBD-BE12-D5C75AC497CD}" sibTransId="{CF9A8083-0C0A-4901-AA28-34D7D789FAEF}"/>
    <dgm:cxn modelId="{84C3E248-F63A-4E4A-80CC-CD0B871317A3}" type="presOf" srcId="{37E76E78-3562-4429-818D-D6166F0E72F8}" destId="{E9AD5F4A-6316-42A2-A976-5010CAB7B019}" srcOrd="0" destOrd="0" presId="urn:microsoft.com/office/officeart/2005/8/layout/vList2"/>
    <dgm:cxn modelId="{33E15DCC-5CC9-415D-924D-D9B9C3469358}" type="presOf" srcId="{59A53FC6-7F3E-4A88-940E-E893EBB0EEC5}" destId="{125DBAEC-5D90-471C-BFE0-27329793B539}" srcOrd="0" destOrd="1" presId="urn:microsoft.com/office/officeart/2005/8/layout/vList2"/>
    <dgm:cxn modelId="{CAE5C1CA-AB8E-4133-AF26-3107FB41A022}" type="presParOf" srcId="{9769392A-7286-4A39-A6B3-5199ED5ABB51}" destId="{95B3FB65-E33A-4629-8AE0-BE44C4CD27FA}" srcOrd="0" destOrd="0" presId="urn:microsoft.com/office/officeart/2005/8/layout/vList2"/>
    <dgm:cxn modelId="{9C651F2B-4F41-4EC0-95BB-86D2ADC9FF31}" type="presParOf" srcId="{9769392A-7286-4A39-A6B3-5199ED5ABB51}" destId="{012FE0FB-947D-48AF-81E1-7C42CDE7C02F}" srcOrd="1" destOrd="0" presId="urn:microsoft.com/office/officeart/2005/8/layout/vList2"/>
    <dgm:cxn modelId="{C3591E6E-2048-4E09-A719-6D69D32F7EC2}" type="presParOf" srcId="{9769392A-7286-4A39-A6B3-5199ED5ABB51}" destId="{E9AD5F4A-6316-42A2-A976-5010CAB7B019}" srcOrd="2" destOrd="0" presId="urn:microsoft.com/office/officeart/2005/8/layout/vList2"/>
    <dgm:cxn modelId="{24C18191-0640-44E1-A94E-94927EBFF3BD}" type="presParOf" srcId="{9769392A-7286-4A39-A6B3-5199ED5ABB51}" destId="{125DBAEC-5D90-471C-BFE0-27329793B539}" srcOrd="3" destOrd="0" presId="urn:microsoft.com/office/officeart/2005/8/layout/vList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B12325-7787-46E4-BAF4-CE354348CF9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7E146256-682A-4A66-AA42-3DA17E0E4123}">
      <dgm:prSet phldrT="[Text]" custT="1"/>
      <dgm:spPr>
        <a:solidFill>
          <a:srgbClr val="056839"/>
        </a:solidFill>
      </dgm:spPr>
      <dgm:t>
        <a:bodyPr/>
        <a:lstStyle/>
        <a:p>
          <a:r>
            <a:rPr lang="en-US" sz="3200" b="1" dirty="0" smtClean="0">
              <a:effectLst>
                <a:outerShdw blurRad="38100" dist="38100" dir="2700000" algn="tl">
                  <a:srgbClr val="000000">
                    <a:alpha val="43137"/>
                  </a:srgbClr>
                </a:outerShdw>
              </a:effectLst>
            </a:rPr>
            <a:t>What is NOT Guaranteed?</a:t>
          </a:r>
          <a:endParaRPr lang="en-US" sz="3200" b="1" dirty="0">
            <a:effectLst>
              <a:outerShdw blurRad="38100" dist="38100" dir="2700000" algn="tl">
                <a:srgbClr val="000000">
                  <a:alpha val="43137"/>
                </a:srgbClr>
              </a:outerShdw>
            </a:effectLst>
          </a:endParaRPr>
        </a:p>
      </dgm:t>
    </dgm:pt>
    <dgm:pt modelId="{805213BF-7F34-4CB6-BD83-554A342E215F}" type="parTrans" cxnId="{2EA1B206-07A8-4F2E-B9FB-3E8EAF9B1A38}">
      <dgm:prSet/>
      <dgm:spPr/>
      <dgm:t>
        <a:bodyPr/>
        <a:lstStyle/>
        <a:p>
          <a:endParaRPr lang="en-US" b="1">
            <a:effectLst>
              <a:outerShdw blurRad="38100" dist="38100" dir="2700000" algn="tl">
                <a:srgbClr val="000000">
                  <a:alpha val="43137"/>
                </a:srgbClr>
              </a:outerShdw>
            </a:effectLst>
          </a:endParaRPr>
        </a:p>
      </dgm:t>
    </dgm:pt>
    <dgm:pt modelId="{6B4F90C9-9076-4588-BD87-D3B813710BD7}" type="sibTrans" cxnId="{2EA1B206-07A8-4F2E-B9FB-3E8EAF9B1A38}">
      <dgm:prSet/>
      <dgm:spPr/>
      <dgm:t>
        <a:bodyPr/>
        <a:lstStyle/>
        <a:p>
          <a:endParaRPr lang="en-US" b="1">
            <a:effectLst>
              <a:outerShdw blurRad="38100" dist="38100" dir="2700000" algn="tl">
                <a:srgbClr val="000000">
                  <a:alpha val="43137"/>
                </a:srgbClr>
              </a:outerShdw>
            </a:effectLst>
          </a:endParaRPr>
        </a:p>
      </dgm:t>
    </dgm:pt>
    <dgm:pt modelId="{0EC3D896-C28B-4A4E-AC01-57253F875351}">
      <dgm:prSet phldrT="[Text]"/>
      <dgm:spPr/>
      <dgm:t>
        <a:bodyPr/>
        <a:lstStyle/>
        <a:p>
          <a:r>
            <a:rPr lang="en-US" sz="3100" b="1" dirty="0" smtClean="0">
              <a:effectLst>
                <a:outerShdw blurRad="38100" dist="38100" dir="2700000" algn="tl">
                  <a:srgbClr val="000000">
                    <a:alpha val="43137"/>
                  </a:srgbClr>
                </a:outerShdw>
              </a:effectLst>
            </a:rPr>
            <a:t>Admission to </a:t>
          </a:r>
          <a:r>
            <a:rPr lang="en-US" sz="3100" b="1" i="1" u="sng" dirty="0" smtClean="0">
              <a:effectLst>
                <a:outerShdw blurRad="38100" dist="38100" dir="2700000" algn="tl">
                  <a:srgbClr val="000000">
                    <a:alpha val="43137"/>
                  </a:srgbClr>
                </a:outerShdw>
              </a:effectLst>
            </a:rPr>
            <a:t>Every</a:t>
          </a:r>
          <a:r>
            <a:rPr lang="en-US" sz="3100" b="1" dirty="0" smtClean="0">
              <a:effectLst>
                <a:outerShdw blurRad="38100" dist="38100" dir="2700000" algn="tl">
                  <a:srgbClr val="000000">
                    <a:alpha val="43137"/>
                  </a:srgbClr>
                </a:outerShdw>
              </a:effectLst>
            </a:rPr>
            <a:t> 4-Year University</a:t>
          </a:r>
          <a:endParaRPr lang="en-US" sz="3100" b="1" dirty="0">
            <a:effectLst>
              <a:outerShdw blurRad="38100" dist="38100" dir="2700000" algn="tl">
                <a:srgbClr val="000000">
                  <a:alpha val="43137"/>
                </a:srgbClr>
              </a:outerShdw>
            </a:effectLst>
          </a:endParaRPr>
        </a:p>
      </dgm:t>
    </dgm:pt>
    <dgm:pt modelId="{B8A504D3-3D1B-466F-87A5-6DCB926FE4D7}" type="parTrans" cxnId="{0830A3FC-E1CC-415F-B876-AF4575C904ED}">
      <dgm:prSet/>
      <dgm:spPr/>
      <dgm:t>
        <a:bodyPr/>
        <a:lstStyle/>
        <a:p>
          <a:endParaRPr lang="en-US" b="1">
            <a:effectLst>
              <a:outerShdw blurRad="38100" dist="38100" dir="2700000" algn="tl">
                <a:srgbClr val="000000">
                  <a:alpha val="43137"/>
                </a:srgbClr>
              </a:outerShdw>
            </a:effectLst>
          </a:endParaRPr>
        </a:p>
      </dgm:t>
    </dgm:pt>
    <dgm:pt modelId="{2CDADBDF-9D1B-4924-AD7C-99AB5E28B2CB}" type="sibTrans" cxnId="{0830A3FC-E1CC-415F-B876-AF4575C904ED}">
      <dgm:prSet/>
      <dgm:spPr/>
      <dgm:t>
        <a:bodyPr/>
        <a:lstStyle/>
        <a:p>
          <a:endParaRPr lang="en-US" b="1">
            <a:effectLst>
              <a:outerShdw blurRad="38100" dist="38100" dir="2700000" algn="tl">
                <a:srgbClr val="000000">
                  <a:alpha val="43137"/>
                </a:srgbClr>
              </a:outerShdw>
            </a:effectLst>
          </a:endParaRPr>
        </a:p>
      </dgm:t>
    </dgm:pt>
    <dgm:pt modelId="{776946E9-6F19-4B33-B65E-573C8A0EC686}">
      <dgm:prSet phldrT="[Text]" custT="1"/>
      <dgm:spPr/>
      <dgm:t>
        <a:bodyPr/>
        <a:lstStyle/>
        <a:p>
          <a:r>
            <a:rPr lang="en-US" sz="2800" b="0" dirty="0" smtClean="0">
              <a:effectLst>
                <a:outerShdw blurRad="38100" dist="38100" dir="2700000" algn="tl">
                  <a:srgbClr val="000000">
                    <a:alpha val="43137"/>
                  </a:srgbClr>
                </a:outerShdw>
              </a:effectLst>
            </a:rPr>
            <a:t>Public Universities in LA are Participating</a:t>
          </a:r>
          <a:endParaRPr lang="en-US" sz="3100" b="0" dirty="0">
            <a:effectLst>
              <a:outerShdw blurRad="38100" dist="38100" dir="2700000" algn="tl">
                <a:srgbClr val="000000">
                  <a:alpha val="43137"/>
                </a:srgbClr>
              </a:outerShdw>
            </a:effectLst>
          </a:endParaRPr>
        </a:p>
      </dgm:t>
    </dgm:pt>
    <dgm:pt modelId="{FC276C3C-A612-4DCE-9186-30D6E195C2AB}" type="parTrans" cxnId="{5ED0D9B7-8498-4964-9A81-4385AD94F383}">
      <dgm:prSet/>
      <dgm:spPr/>
      <dgm:t>
        <a:bodyPr/>
        <a:lstStyle/>
        <a:p>
          <a:endParaRPr lang="en-US" b="1">
            <a:effectLst>
              <a:outerShdw blurRad="38100" dist="38100" dir="2700000" algn="tl">
                <a:srgbClr val="000000">
                  <a:alpha val="43137"/>
                </a:srgbClr>
              </a:outerShdw>
            </a:effectLst>
          </a:endParaRPr>
        </a:p>
      </dgm:t>
    </dgm:pt>
    <dgm:pt modelId="{72609B7C-89E3-4B2B-BD40-CFDCF1867E5B}" type="sibTrans" cxnId="{5ED0D9B7-8498-4964-9A81-4385AD94F383}">
      <dgm:prSet/>
      <dgm:spPr/>
      <dgm:t>
        <a:bodyPr/>
        <a:lstStyle/>
        <a:p>
          <a:endParaRPr lang="en-US" b="1">
            <a:effectLst>
              <a:outerShdw blurRad="38100" dist="38100" dir="2700000" algn="tl">
                <a:srgbClr val="000000">
                  <a:alpha val="43137"/>
                </a:srgbClr>
              </a:outerShdw>
            </a:effectLst>
          </a:endParaRPr>
        </a:p>
      </dgm:t>
    </dgm:pt>
    <dgm:pt modelId="{220BD912-323D-4F88-9D35-226114A1C1CE}">
      <dgm:prSet phldrT="[Text]"/>
      <dgm:spPr/>
      <dgm:t>
        <a:bodyPr/>
        <a:lstStyle/>
        <a:p>
          <a:r>
            <a:rPr lang="en-US" sz="3100" b="1" dirty="0" smtClean="0">
              <a:effectLst>
                <a:outerShdw blurRad="38100" dist="38100" dir="2700000" algn="tl">
                  <a:srgbClr val="000000">
                    <a:alpha val="43137"/>
                  </a:srgbClr>
                </a:outerShdw>
              </a:effectLst>
            </a:rPr>
            <a:t>Admission to </a:t>
          </a:r>
          <a:r>
            <a:rPr lang="en-US" sz="3100" b="1" i="1" u="sng" dirty="0" smtClean="0">
              <a:effectLst>
                <a:outerShdw blurRad="38100" dist="38100" dir="2700000" algn="tl">
                  <a:srgbClr val="000000">
                    <a:alpha val="43137"/>
                  </a:srgbClr>
                </a:outerShdw>
              </a:effectLst>
            </a:rPr>
            <a:t>Every</a:t>
          </a:r>
          <a:r>
            <a:rPr lang="en-US" sz="3100" b="1" dirty="0" smtClean="0">
              <a:effectLst>
                <a:outerShdw blurRad="38100" dist="38100" dir="2700000" algn="tl">
                  <a:srgbClr val="000000">
                    <a:alpha val="43137"/>
                  </a:srgbClr>
                </a:outerShdw>
              </a:effectLst>
            </a:rPr>
            <a:t> Degree Program</a:t>
          </a:r>
          <a:endParaRPr lang="en-US" sz="3100" b="1" dirty="0">
            <a:effectLst>
              <a:outerShdw blurRad="38100" dist="38100" dir="2700000" algn="tl">
                <a:srgbClr val="000000">
                  <a:alpha val="43137"/>
                </a:srgbClr>
              </a:outerShdw>
            </a:effectLst>
          </a:endParaRPr>
        </a:p>
      </dgm:t>
    </dgm:pt>
    <dgm:pt modelId="{5CE7A99E-29D1-4472-BFA7-7D7CCA19B234}" type="parTrans" cxnId="{74D4A0B7-D7B8-41A0-B958-B4C5F9241D74}">
      <dgm:prSet/>
      <dgm:spPr/>
      <dgm:t>
        <a:bodyPr/>
        <a:lstStyle/>
        <a:p>
          <a:endParaRPr lang="en-US" b="1">
            <a:effectLst>
              <a:outerShdw blurRad="38100" dist="38100" dir="2700000" algn="tl">
                <a:srgbClr val="000000">
                  <a:alpha val="43137"/>
                </a:srgbClr>
              </a:outerShdw>
            </a:effectLst>
          </a:endParaRPr>
        </a:p>
      </dgm:t>
    </dgm:pt>
    <dgm:pt modelId="{2F7FE3DA-9037-47CB-968B-13EE825196CD}" type="sibTrans" cxnId="{74D4A0B7-D7B8-41A0-B958-B4C5F9241D74}">
      <dgm:prSet/>
      <dgm:spPr/>
      <dgm:t>
        <a:bodyPr/>
        <a:lstStyle/>
        <a:p>
          <a:endParaRPr lang="en-US" b="1">
            <a:effectLst>
              <a:outerShdw blurRad="38100" dist="38100" dir="2700000" algn="tl">
                <a:srgbClr val="000000">
                  <a:alpha val="43137"/>
                </a:srgbClr>
              </a:outerShdw>
            </a:effectLst>
          </a:endParaRPr>
        </a:p>
      </dgm:t>
    </dgm:pt>
    <dgm:pt modelId="{71EF59E9-92AD-4C3C-A579-DBA48581EBF3}">
      <dgm:prSet phldrT="[Text]"/>
      <dgm:spPr/>
      <dgm:t>
        <a:bodyPr/>
        <a:lstStyle/>
        <a:p>
          <a:r>
            <a:rPr lang="en-US" sz="3100" b="1" dirty="0" smtClean="0">
              <a:effectLst>
                <a:outerShdw blurRad="38100" dist="38100" dir="2700000" algn="tl">
                  <a:srgbClr val="000000">
                    <a:alpha val="43137"/>
                  </a:srgbClr>
                </a:outerShdw>
              </a:effectLst>
            </a:rPr>
            <a:t>Courses for Specific Majors</a:t>
          </a:r>
          <a:endParaRPr lang="en-US" sz="3100" b="1" dirty="0">
            <a:effectLst>
              <a:outerShdw blurRad="38100" dist="38100" dir="2700000" algn="tl">
                <a:srgbClr val="000000">
                  <a:alpha val="43137"/>
                </a:srgbClr>
              </a:outerShdw>
            </a:effectLst>
          </a:endParaRPr>
        </a:p>
      </dgm:t>
    </dgm:pt>
    <dgm:pt modelId="{8AE89E70-BF8C-4F5D-9723-33E014D337E9}" type="parTrans" cxnId="{348B85E0-62F1-4240-BFE4-27A32107F170}">
      <dgm:prSet/>
      <dgm:spPr/>
      <dgm:t>
        <a:bodyPr/>
        <a:lstStyle/>
        <a:p>
          <a:endParaRPr lang="en-US" b="1">
            <a:effectLst>
              <a:outerShdw blurRad="38100" dist="38100" dir="2700000" algn="tl">
                <a:srgbClr val="000000">
                  <a:alpha val="43137"/>
                </a:srgbClr>
              </a:outerShdw>
            </a:effectLst>
          </a:endParaRPr>
        </a:p>
      </dgm:t>
    </dgm:pt>
    <dgm:pt modelId="{89F7E5C4-F6AB-428B-B09C-200B8D2EF15D}" type="sibTrans" cxnId="{348B85E0-62F1-4240-BFE4-27A32107F170}">
      <dgm:prSet/>
      <dgm:spPr/>
      <dgm:t>
        <a:bodyPr/>
        <a:lstStyle/>
        <a:p>
          <a:endParaRPr lang="en-US" b="1">
            <a:effectLst>
              <a:outerShdw blurRad="38100" dist="38100" dir="2700000" algn="tl">
                <a:srgbClr val="000000">
                  <a:alpha val="43137"/>
                </a:srgbClr>
              </a:outerShdw>
            </a:effectLst>
          </a:endParaRPr>
        </a:p>
      </dgm:t>
    </dgm:pt>
    <dgm:pt modelId="{3C51AB86-A49C-42E5-B994-6C0601335E24}">
      <dgm:prSet phldrT="[Text]" custT="1"/>
      <dgm:spPr/>
      <dgm:t>
        <a:bodyPr/>
        <a:lstStyle/>
        <a:p>
          <a:r>
            <a:rPr lang="en-US" sz="2800" b="0" dirty="0" smtClean="0">
              <a:effectLst>
                <a:outerShdw blurRad="38100" dist="38100" dir="2700000" algn="tl">
                  <a:srgbClr val="000000">
                    <a:alpha val="43137"/>
                  </a:srgbClr>
                </a:outerShdw>
              </a:effectLst>
            </a:rPr>
            <a:t>Some Programs Have Specific</a:t>
          </a:r>
          <a:br>
            <a:rPr lang="en-US" sz="2800" b="0" dirty="0" smtClean="0">
              <a:effectLst>
                <a:outerShdw blurRad="38100" dist="38100" dir="2700000" algn="tl">
                  <a:srgbClr val="000000">
                    <a:alpha val="43137"/>
                  </a:srgbClr>
                </a:outerShdw>
              </a:effectLst>
            </a:rPr>
          </a:br>
          <a:r>
            <a:rPr lang="en-US" sz="2800" b="0" dirty="0" smtClean="0">
              <a:effectLst>
                <a:outerShdw blurRad="38100" dist="38100" dir="2700000" algn="tl">
                  <a:srgbClr val="000000">
                    <a:alpha val="43137"/>
                  </a:srgbClr>
                </a:outerShdw>
              </a:effectLst>
            </a:rPr>
            <a:t>Admission Requirements</a:t>
          </a:r>
          <a:endParaRPr lang="en-US" sz="2800" b="0" dirty="0">
            <a:effectLst>
              <a:outerShdw blurRad="38100" dist="38100" dir="2700000" algn="tl">
                <a:srgbClr val="000000">
                  <a:alpha val="43137"/>
                </a:srgbClr>
              </a:outerShdw>
            </a:effectLst>
          </a:endParaRPr>
        </a:p>
      </dgm:t>
    </dgm:pt>
    <dgm:pt modelId="{A5D96B6D-B992-4693-A129-6F91D7F382DB}" type="parTrans" cxnId="{BEFC0864-2698-4F32-9F2D-E2A50BAD852A}">
      <dgm:prSet/>
      <dgm:spPr/>
      <dgm:t>
        <a:bodyPr/>
        <a:lstStyle/>
        <a:p>
          <a:endParaRPr lang="en-US"/>
        </a:p>
      </dgm:t>
    </dgm:pt>
    <dgm:pt modelId="{8D338B11-C729-4E9D-A3A6-00B669127B1C}" type="sibTrans" cxnId="{BEFC0864-2698-4F32-9F2D-E2A50BAD852A}">
      <dgm:prSet/>
      <dgm:spPr/>
      <dgm:t>
        <a:bodyPr/>
        <a:lstStyle/>
        <a:p>
          <a:endParaRPr lang="en-US"/>
        </a:p>
      </dgm:t>
    </dgm:pt>
    <dgm:pt modelId="{EEFA970D-29A0-4620-BFDB-3636D5104291}">
      <dgm:prSet phldrT="[Text]" custT="1"/>
      <dgm:spPr/>
      <dgm:t>
        <a:bodyPr/>
        <a:lstStyle/>
        <a:p>
          <a:r>
            <a:rPr lang="en-US" sz="2800" b="0" dirty="0" smtClean="0">
              <a:effectLst>
                <a:outerShdw blurRad="38100" dist="38100" dir="2700000" algn="tl">
                  <a:srgbClr val="000000">
                    <a:alpha val="43137"/>
                  </a:srgbClr>
                </a:outerShdw>
              </a:effectLst>
            </a:rPr>
            <a:t>Not  Automatically Satisfied</a:t>
          </a:r>
          <a:endParaRPr lang="en-US" sz="2800" b="0" dirty="0">
            <a:effectLst>
              <a:outerShdw blurRad="38100" dist="38100" dir="2700000" algn="tl">
                <a:srgbClr val="000000">
                  <a:alpha val="43137"/>
                </a:srgbClr>
              </a:outerShdw>
            </a:effectLst>
          </a:endParaRPr>
        </a:p>
      </dgm:t>
    </dgm:pt>
    <dgm:pt modelId="{B415E8CA-71B7-425C-A6C7-42F0E068315D}" type="parTrans" cxnId="{C47D43B0-50B4-4BA4-9DA6-AF2CDE515432}">
      <dgm:prSet/>
      <dgm:spPr/>
      <dgm:t>
        <a:bodyPr/>
        <a:lstStyle/>
        <a:p>
          <a:endParaRPr lang="en-US"/>
        </a:p>
      </dgm:t>
    </dgm:pt>
    <dgm:pt modelId="{E8012E33-9A1A-4EED-A0F6-2F36ED4D2306}" type="sibTrans" cxnId="{C47D43B0-50B4-4BA4-9DA6-AF2CDE515432}">
      <dgm:prSet/>
      <dgm:spPr/>
      <dgm:t>
        <a:bodyPr/>
        <a:lstStyle/>
        <a:p>
          <a:endParaRPr lang="en-US"/>
        </a:p>
      </dgm:t>
    </dgm:pt>
    <dgm:pt modelId="{48B8F90F-4B9D-48E1-B097-A721D1832268}">
      <dgm:prSet phldrT="[Text]" custT="1"/>
      <dgm:spPr/>
      <dgm:t>
        <a:bodyPr/>
        <a:lstStyle/>
        <a:p>
          <a:r>
            <a:rPr lang="en-US" sz="2800" b="0" dirty="0" smtClean="0">
              <a:effectLst>
                <a:outerShdw blurRad="38100" dist="38100" dir="2700000" algn="tl">
                  <a:srgbClr val="000000">
                    <a:alpha val="43137"/>
                  </a:srgbClr>
                </a:outerShdw>
              </a:effectLst>
            </a:rPr>
            <a:t>Transfer admission GPA standards differ, but LT graduate can expect special consideration.</a:t>
          </a:r>
          <a:endParaRPr lang="en-US" sz="2600" b="0" dirty="0">
            <a:solidFill>
              <a:schemeClr val="tx1">
                <a:lumMod val="75000"/>
                <a:lumOff val="25000"/>
              </a:schemeClr>
            </a:solidFill>
            <a:effectLst>
              <a:outerShdw blurRad="38100" dist="38100" dir="2700000" algn="tl">
                <a:srgbClr val="000000">
                  <a:alpha val="43137"/>
                </a:srgbClr>
              </a:outerShdw>
            </a:effectLst>
          </a:endParaRPr>
        </a:p>
      </dgm:t>
    </dgm:pt>
    <dgm:pt modelId="{F659BCBC-F84C-423D-B1FD-B5372112280E}" type="parTrans" cxnId="{D795F9BD-E778-457F-8014-3D931EC807FE}">
      <dgm:prSet/>
      <dgm:spPr/>
      <dgm:t>
        <a:bodyPr/>
        <a:lstStyle/>
        <a:p>
          <a:endParaRPr lang="en-US"/>
        </a:p>
      </dgm:t>
    </dgm:pt>
    <dgm:pt modelId="{FFABA791-3F00-49E7-B3D9-156CD4A3731B}" type="sibTrans" cxnId="{D795F9BD-E778-457F-8014-3D931EC807FE}">
      <dgm:prSet/>
      <dgm:spPr/>
      <dgm:t>
        <a:bodyPr/>
        <a:lstStyle/>
        <a:p>
          <a:endParaRPr lang="en-US"/>
        </a:p>
      </dgm:t>
    </dgm:pt>
    <dgm:pt modelId="{E3AB5A56-F182-4DB6-8CF7-10DFC5374D6D}" type="pres">
      <dgm:prSet presAssocID="{99B12325-7787-46E4-BAF4-CE354348CF9E}" presName="linear" presStyleCnt="0">
        <dgm:presLayoutVars>
          <dgm:animLvl val="lvl"/>
          <dgm:resizeHandles val="exact"/>
        </dgm:presLayoutVars>
      </dgm:prSet>
      <dgm:spPr/>
      <dgm:t>
        <a:bodyPr/>
        <a:lstStyle/>
        <a:p>
          <a:endParaRPr lang="en-US"/>
        </a:p>
      </dgm:t>
    </dgm:pt>
    <dgm:pt modelId="{402EF3E3-CD93-405D-B8FD-2D4AD6641D63}" type="pres">
      <dgm:prSet presAssocID="{7E146256-682A-4A66-AA42-3DA17E0E4123}" presName="parentText" presStyleLbl="node1" presStyleIdx="0" presStyleCnt="1" custScaleY="96674" custLinFactNeighborY="-11076">
        <dgm:presLayoutVars>
          <dgm:chMax val="0"/>
          <dgm:bulletEnabled val="1"/>
        </dgm:presLayoutVars>
      </dgm:prSet>
      <dgm:spPr/>
      <dgm:t>
        <a:bodyPr/>
        <a:lstStyle/>
        <a:p>
          <a:endParaRPr lang="en-US"/>
        </a:p>
      </dgm:t>
    </dgm:pt>
    <dgm:pt modelId="{F47725EB-A9A1-4CC2-A19B-6CFF27DFF8F9}" type="pres">
      <dgm:prSet presAssocID="{7E146256-682A-4A66-AA42-3DA17E0E4123}" presName="childText" presStyleLbl="revTx" presStyleIdx="0" presStyleCnt="1">
        <dgm:presLayoutVars>
          <dgm:bulletEnabled val="1"/>
        </dgm:presLayoutVars>
      </dgm:prSet>
      <dgm:spPr/>
      <dgm:t>
        <a:bodyPr/>
        <a:lstStyle/>
        <a:p>
          <a:endParaRPr lang="en-US"/>
        </a:p>
      </dgm:t>
    </dgm:pt>
  </dgm:ptLst>
  <dgm:cxnLst>
    <dgm:cxn modelId="{5ED0D9B7-8498-4964-9A81-4385AD94F383}" srcId="{0EC3D896-C28B-4A4E-AC01-57253F875351}" destId="{776946E9-6F19-4B33-B65E-573C8A0EC686}" srcOrd="0" destOrd="0" parTransId="{FC276C3C-A612-4DCE-9186-30D6E195C2AB}" sibTransId="{72609B7C-89E3-4B2B-BD40-CFDCF1867E5B}"/>
    <dgm:cxn modelId="{BEFC0864-2698-4F32-9F2D-E2A50BAD852A}" srcId="{220BD912-323D-4F88-9D35-226114A1C1CE}" destId="{3C51AB86-A49C-42E5-B994-6C0601335E24}" srcOrd="0" destOrd="0" parTransId="{A5D96B6D-B992-4693-A129-6F91D7F382DB}" sibTransId="{8D338B11-C729-4E9D-A3A6-00B669127B1C}"/>
    <dgm:cxn modelId="{3E7FCF3C-4560-4223-AFBF-F4FA49C8CAFE}" type="presOf" srcId="{71EF59E9-92AD-4C3C-A579-DBA48581EBF3}" destId="{F47725EB-A9A1-4CC2-A19B-6CFF27DFF8F9}" srcOrd="0" destOrd="5" presId="urn:microsoft.com/office/officeart/2005/8/layout/vList2"/>
    <dgm:cxn modelId="{C7575CF0-D563-4244-B587-E1FFBF2DBF03}" type="presOf" srcId="{220BD912-323D-4F88-9D35-226114A1C1CE}" destId="{F47725EB-A9A1-4CC2-A19B-6CFF27DFF8F9}" srcOrd="0" destOrd="3" presId="urn:microsoft.com/office/officeart/2005/8/layout/vList2"/>
    <dgm:cxn modelId="{C59CBA6B-8224-4E0D-A894-E08D89CE7C50}" type="presOf" srcId="{3C51AB86-A49C-42E5-B994-6C0601335E24}" destId="{F47725EB-A9A1-4CC2-A19B-6CFF27DFF8F9}" srcOrd="0" destOrd="4" presId="urn:microsoft.com/office/officeart/2005/8/layout/vList2"/>
    <dgm:cxn modelId="{1E69DBEE-0654-4412-94D5-1FCC6193DC35}" type="presOf" srcId="{7E146256-682A-4A66-AA42-3DA17E0E4123}" destId="{402EF3E3-CD93-405D-B8FD-2D4AD6641D63}" srcOrd="0" destOrd="0" presId="urn:microsoft.com/office/officeart/2005/8/layout/vList2"/>
    <dgm:cxn modelId="{58878E0F-4953-4DFB-AB94-ED3B6806B008}" type="presOf" srcId="{0EC3D896-C28B-4A4E-AC01-57253F875351}" destId="{F47725EB-A9A1-4CC2-A19B-6CFF27DFF8F9}" srcOrd="0" destOrd="0" presId="urn:microsoft.com/office/officeart/2005/8/layout/vList2"/>
    <dgm:cxn modelId="{D3A92CF7-1A6E-437B-A612-EB31F944C637}" type="presOf" srcId="{776946E9-6F19-4B33-B65E-573C8A0EC686}" destId="{F47725EB-A9A1-4CC2-A19B-6CFF27DFF8F9}" srcOrd="0" destOrd="1" presId="urn:microsoft.com/office/officeart/2005/8/layout/vList2"/>
    <dgm:cxn modelId="{0830A3FC-E1CC-415F-B876-AF4575C904ED}" srcId="{7E146256-682A-4A66-AA42-3DA17E0E4123}" destId="{0EC3D896-C28B-4A4E-AC01-57253F875351}" srcOrd="0" destOrd="0" parTransId="{B8A504D3-3D1B-466F-87A5-6DCB926FE4D7}" sibTransId="{2CDADBDF-9D1B-4924-AD7C-99AB5E28B2CB}"/>
    <dgm:cxn modelId="{C47D43B0-50B4-4BA4-9DA6-AF2CDE515432}" srcId="{71EF59E9-92AD-4C3C-A579-DBA48581EBF3}" destId="{EEFA970D-29A0-4620-BFDB-3636D5104291}" srcOrd="0" destOrd="0" parTransId="{B415E8CA-71B7-425C-A6C7-42F0E068315D}" sibTransId="{E8012E33-9A1A-4EED-A0F6-2F36ED4D2306}"/>
    <dgm:cxn modelId="{D795F9BD-E778-457F-8014-3D931EC807FE}" srcId="{0EC3D896-C28B-4A4E-AC01-57253F875351}" destId="{48B8F90F-4B9D-48E1-B097-A721D1832268}" srcOrd="1" destOrd="0" parTransId="{F659BCBC-F84C-423D-B1FD-B5372112280E}" sibTransId="{FFABA791-3F00-49E7-B3D9-156CD4A3731B}"/>
    <dgm:cxn modelId="{2EA1B206-07A8-4F2E-B9FB-3E8EAF9B1A38}" srcId="{99B12325-7787-46E4-BAF4-CE354348CF9E}" destId="{7E146256-682A-4A66-AA42-3DA17E0E4123}" srcOrd="0" destOrd="0" parTransId="{805213BF-7F34-4CB6-BD83-554A342E215F}" sibTransId="{6B4F90C9-9076-4588-BD87-D3B813710BD7}"/>
    <dgm:cxn modelId="{348B85E0-62F1-4240-BFE4-27A32107F170}" srcId="{7E146256-682A-4A66-AA42-3DA17E0E4123}" destId="{71EF59E9-92AD-4C3C-A579-DBA48581EBF3}" srcOrd="2" destOrd="0" parTransId="{8AE89E70-BF8C-4F5D-9723-33E014D337E9}" sibTransId="{89F7E5C4-F6AB-428B-B09C-200B8D2EF15D}"/>
    <dgm:cxn modelId="{6E110549-5D4A-4D57-85C9-99AD760C3814}" type="presOf" srcId="{48B8F90F-4B9D-48E1-B097-A721D1832268}" destId="{F47725EB-A9A1-4CC2-A19B-6CFF27DFF8F9}" srcOrd="0" destOrd="2" presId="urn:microsoft.com/office/officeart/2005/8/layout/vList2"/>
    <dgm:cxn modelId="{1D97C319-2D7D-463E-B0F2-D18369B2B74B}" type="presOf" srcId="{99B12325-7787-46E4-BAF4-CE354348CF9E}" destId="{E3AB5A56-F182-4DB6-8CF7-10DFC5374D6D}" srcOrd="0" destOrd="0" presId="urn:microsoft.com/office/officeart/2005/8/layout/vList2"/>
    <dgm:cxn modelId="{AA0DBB83-B302-4276-9E6D-8CF1456D85E9}" type="presOf" srcId="{EEFA970D-29A0-4620-BFDB-3636D5104291}" destId="{F47725EB-A9A1-4CC2-A19B-6CFF27DFF8F9}" srcOrd="0" destOrd="6" presId="urn:microsoft.com/office/officeart/2005/8/layout/vList2"/>
    <dgm:cxn modelId="{74D4A0B7-D7B8-41A0-B958-B4C5F9241D74}" srcId="{7E146256-682A-4A66-AA42-3DA17E0E4123}" destId="{220BD912-323D-4F88-9D35-226114A1C1CE}" srcOrd="1" destOrd="0" parTransId="{5CE7A99E-29D1-4472-BFA7-7D7CCA19B234}" sibTransId="{2F7FE3DA-9037-47CB-968B-13EE825196CD}"/>
    <dgm:cxn modelId="{0B5B612A-1E21-48EB-9B84-428D58BBCDF4}" type="presParOf" srcId="{E3AB5A56-F182-4DB6-8CF7-10DFC5374D6D}" destId="{402EF3E3-CD93-405D-B8FD-2D4AD6641D63}" srcOrd="0" destOrd="0" presId="urn:microsoft.com/office/officeart/2005/8/layout/vList2"/>
    <dgm:cxn modelId="{BD1C7BFB-4BB2-4AB4-BBB0-BE790FB2F6C3}" type="presParOf" srcId="{E3AB5A56-F182-4DB6-8CF7-10DFC5374D6D}" destId="{F47725EB-A9A1-4CC2-A19B-6CFF27DFF8F9}"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3ED536-E3BE-4E7D-B641-43D44096CBE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BE5FBCC-91F5-455A-9122-91D641968A4F}">
      <dgm:prSet phldrT="[Text]" custT="1"/>
      <dgm:spPr>
        <a:solidFill>
          <a:srgbClr val="056839"/>
        </a:solidFill>
      </dgm:spPr>
      <dgm:t>
        <a:bodyPr/>
        <a:lstStyle/>
        <a:p>
          <a:pPr algn="ctr"/>
          <a:r>
            <a:rPr lang="en-US" sz="4000" b="1" dirty="0" smtClean="0">
              <a:effectLst>
                <a:outerShdw blurRad="38100" dist="38100" dir="2700000" algn="tl">
                  <a:srgbClr val="000000">
                    <a:alpha val="43137"/>
                  </a:srgbClr>
                </a:outerShdw>
              </a:effectLst>
            </a:rPr>
            <a:t>www.latransferdegree.org</a:t>
          </a:r>
          <a:endParaRPr lang="en-US" sz="4000" b="1" dirty="0">
            <a:effectLst>
              <a:outerShdw blurRad="38100" dist="38100" dir="2700000" algn="tl">
                <a:srgbClr val="000000">
                  <a:alpha val="43137"/>
                </a:srgbClr>
              </a:outerShdw>
            </a:effectLst>
          </a:endParaRPr>
        </a:p>
      </dgm:t>
    </dgm:pt>
    <dgm:pt modelId="{483DEE5C-2EFD-4158-8571-437D0B746F07}" type="parTrans" cxnId="{24D3BAD8-EAEA-4C34-97DE-BEAB3D56BDD8}">
      <dgm:prSet/>
      <dgm:spPr/>
      <dgm:t>
        <a:bodyPr/>
        <a:lstStyle/>
        <a:p>
          <a:endParaRPr lang="en-US" b="1">
            <a:effectLst>
              <a:outerShdw blurRad="38100" dist="38100" dir="2700000" algn="tl">
                <a:srgbClr val="000000">
                  <a:alpha val="43137"/>
                </a:srgbClr>
              </a:outerShdw>
            </a:effectLst>
          </a:endParaRPr>
        </a:p>
      </dgm:t>
    </dgm:pt>
    <dgm:pt modelId="{02FE4791-B013-4889-A595-B55E73748EDA}" type="sibTrans" cxnId="{24D3BAD8-EAEA-4C34-97DE-BEAB3D56BDD8}">
      <dgm:prSet/>
      <dgm:spPr/>
      <dgm:t>
        <a:bodyPr/>
        <a:lstStyle/>
        <a:p>
          <a:endParaRPr lang="en-US" b="1">
            <a:effectLst>
              <a:outerShdw blurRad="38100" dist="38100" dir="2700000" algn="tl">
                <a:srgbClr val="000000">
                  <a:alpha val="43137"/>
                </a:srgbClr>
              </a:outerShdw>
            </a:effectLst>
          </a:endParaRPr>
        </a:p>
      </dgm:t>
    </dgm:pt>
    <dgm:pt modelId="{87FE474F-68A0-4F6D-A2BE-946FFD5B1CE6}">
      <dgm:prSet phldrT="[Text]" custT="1"/>
      <dgm:spPr>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dgm:spPr>
      <dgm:t>
        <a:bodyPr/>
        <a:lstStyle/>
        <a:p>
          <a:pPr algn="ctr"/>
          <a:r>
            <a:rPr lang="en-US" sz="3600" b="0" dirty="0" smtClean="0">
              <a:effectLst>
                <a:outerShdw blurRad="38100" dist="38100" dir="2700000" algn="tl">
                  <a:srgbClr val="000000">
                    <a:alpha val="43137"/>
                  </a:srgbClr>
                </a:outerShdw>
              </a:effectLst>
            </a:rPr>
            <a:t>Check it Out!</a:t>
          </a:r>
          <a:endParaRPr lang="en-US" sz="3600" b="0" dirty="0">
            <a:effectLst>
              <a:outerShdw blurRad="38100" dist="38100" dir="2700000" algn="tl">
                <a:srgbClr val="000000">
                  <a:alpha val="43137"/>
                </a:srgbClr>
              </a:outerShdw>
            </a:effectLst>
          </a:endParaRPr>
        </a:p>
      </dgm:t>
    </dgm:pt>
    <dgm:pt modelId="{E70DE4E0-FCD7-494B-8CD3-82569BEF06D2}" type="parTrans" cxnId="{E5EC226E-8414-4672-AB62-9EB9963CE920}">
      <dgm:prSet/>
      <dgm:spPr/>
      <dgm:t>
        <a:bodyPr/>
        <a:lstStyle/>
        <a:p>
          <a:endParaRPr lang="en-US" b="1">
            <a:effectLst>
              <a:outerShdw blurRad="38100" dist="38100" dir="2700000" algn="tl">
                <a:srgbClr val="000000">
                  <a:alpha val="43137"/>
                </a:srgbClr>
              </a:outerShdw>
            </a:effectLst>
          </a:endParaRPr>
        </a:p>
      </dgm:t>
    </dgm:pt>
    <dgm:pt modelId="{CA836186-D6B0-4F38-98ED-0FBFA16D0E47}" type="sibTrans" cxnId="{E5EC226E-8414-4672-AB62-9EB9963CE920}">
      <dgm:prSet/>
      <dgm:spPr/>
      <dgm:t>
        <a:bodyPr/>
        <a:lstStyle/>
        <a:p>
          <a:endParaRPr lang="en-US" b="1">
            <a:effectLst>
              <a:outerShdw blurRad="38100" dist="38100" dir="2700000" algn="tl">
                <a:srgbClr val="000000">
                  <a:alpha val="43137"/>
                </a:srgbClr>
              </a:outerShdw>
            </a:effectLst>
          </a:endParaRPr>
        </a:p>
      </dgm:t>
    </dgm:pt>
    <dgm:pt modelId="{41191CD4-D051-4751-9204-14189001C41B}">
      <dgm:prSet phldrT="[Text]"/>
      <dgm:spPr/>
      <dgm:t>
        <a:bodyPr/>
        <a:lstStyle/>
        <a:p>
          <a:r>
            <a:rPr lang="en-US" b="1" dirty="0" smtClean="0">
              <a:effectLst>
                <a:outerShdw blurRad="38100" dist="38100" dir="2700000" algn="tl">
                  <a:srgbClr val="000000">
                    <a:alpha val="43137"/>
                  </a:srgbClr>
                </a:outerShdw>
              </a:effectLst>
            </a:rPr>
            <a:t>Links to Colleges/Universities</a:t>
          </a:r>
          <a:endParaRPr lang="en-US" b="1" dirty="0">
            <a:effectLst>
              <a:outerShdw blurRad="38100" dist="38100" dir="2700000" algn="tl">
                <a:srgbClr val="000000">
                  <a:alpha val="43137"/>
                </a:srgbClr>
              </a:outerShdw>
            </a:effectLst>
          </a:endParaRPr>
        </a:p>
      </dgm:t>
    </dgm:pt>
    <dgm:pt modelId="{11077AF6-D44A-481A-9AEE-23BE4DFBF827}" type="parTrans" cxnId="{34F9B114-C526-471C-8018-4EE461830E7F}">
      <dgm:prSet/>
      <dgm:spPr/>
      <dgm:t>
        <a:bodyPr/>
        <a:lstStyle/>
        <a:p>
          <a:endParaRPr lang="en-US" b="1">
            <a:effectLst>
              <a:outerShdw blurRad="38100" dist="38100" dir="2700000" algn="tl">
                <a:srgbClr val="000000">
                  <a:alpha val="43137"/>
                </a:srgbClr>
              </a:outerShdw>
            </a:effectLst>
          </a:endParaRPr>
        </a:p>
      </dgm:t>
    </dgm:pt>
    <dgm:pt modelId="{1BE52D54-5ABA-4093-92F8-E543897FC53B}" type="sibTrans" cxnId="{34F9B114-C526-471C-8018-4EE461830E7F}">
      <dgm:prSet/>
      <dgm:spPr/>
      <dgm:t>
        <a:bodyPr/>
        <a:lstStyle/>
        <a:p>
          <a:endParaRPr lang="en-US" b="1">
            <a:effectLst>
              <a:outerShdw blurRad="38100" dist="38100" dir="2700000" algn="tl">
                <a:srgbClr val="000000">
                  <a:alpha val="43137"/>
                </a:srgbClr>
              </a:outerShdw>
            </a:effectLst>
          </a:endParaRPr>
        </a:p>
      </dgm:t>
    </dgm:pt>
    <dgm:pt modelId="{3A62819E-36A1-4182-9D10-4E7E29590E51}">
      <dgm:prSet phldrT="[Text]"/>
      <dgm:spPr/>
      <dgm:t>
        <a:bodyPr/>
        <a:lstStyle/>
        <a:p>
          <a:r>
            <a:rPr lang="en-US" b="1" dirty="0" smtClean="0">
              <a:effectLst>
                <a:outerShdw blurRad="38100" dist="38100" dir="2700000" algn="tl">
                  <a:srgbClr val="000000">
                    <a:alpha val="43137"/>
                  </a:srgbClr>
                </a:outerShdw>
              </a:effectLst>
            </a:rPr>
            <a:t>Transfer Course List</a:t>
          </a:r>
          <a:endParaRPr lang="en-US" b="1" dirty="0">
            <a:effectLst>
              <a:outerShdw blurRad="38100" dist="38100" dir="2700000" algn="tl">
                <a:srgbClr val="000000">
                  <a:alpha val="43137"/>
                </a:srgbClr>
              </a:outerShdw>
            </a:effectLst>
          </a:endParaRPr>
        </a:p>
      </dgm:t>
    </dgm:pt>
    <dgm:pt modelId="{AAD824D5-A17E-4086-B522-9BDFBEBB421E}" type="parTrans" cxnId="{AFE02236-AC25-416C-A301-4E6CD4E738D5}">
      <dgm:prSet/>
      <dgm:spPr/>
      <dgm:t>
        <a:bodyPr/>
        <a:lstStyle/>
        <a:p>
          <a:endParaRPr lang="en-US" b="1">
            <a:effectLst>
              <a:outerShdw blurRad="38100" dist="38100" dir="2700000" algn="tl">
                <a:srgbClr val="000000">
                  <a:alpha val="43137"/>
                </a:srgbClr>
              </a:outerShdw>
            </a:effectLst>
          </a:endParaRPr>
        </a:p>
      </dgm:t>
    </dgm:pt>
    <dgm:pt modelId="{2E5A5298-854A-4F35-A209-7631E1C1FE87}" type="sibTrans" cxnId="{AFE02236-AC25-416C-A301-4E6CD4E738D5}">
      <dgm:prSet/>
      <dgm:spPr/>
      <dgm:t>
        <a:bodyPr/>
        <a:lstStyle/>
        <a:p>
          <a:endParaRPr lang="en-US" b="1">
            <a:effectLst>
              <a:outerShdw blurRad="38100" dist="38100" dir="2700000" algn="tl">
                <a:srgbClr val="000000">
                  <a:alpha val="43137"/>
                </a:srgbClr>
              </a:outerShdw>
            </a:effectLst>
          </a:endParaRPr>
        </a:p>
      </dgm:t>
    </dgm:pt>
    <dgm:pt modelId="{F868CCF1-91D3-45E8-B1D4-E7456B47ACAD}">
      <dgm:prSet/>
      <dgm:spPr/>
      <dgm:t>
        <a:bodyPr/>
        <a:lstStyle/>
        <a:p>
          <a:r>
            <a:rPr lang="en-US" b="1" dirty="0" smtClean="0">
              <a:effectLst>
                <a:outerShdw blurRad="38100" dist="38100" dir="2700000" algn="tl">
                  <a:srgbClr val="000000">
                    <a:alpha val="43137"/>
                  </a:srgbClr>
                </a:outerShdw>
              </a:effectLst>
            </a:rPr>
            <a:t>Curriculum Templates</a:t>
          </a:r>
          <a:endParaRPr lang="en-US" b="1" dirty="0">
            <a:effectLst>
              <a:outerShdw blurRad="38100" dist="38100" dir="2700000" algn="tl">
                <a:srgbClr val="000000">
                  <a:alpha val="43137"/>
                </a:srgbClr>
              </a:outerShdw>
            </a:effectLst>
          </a:endParaRPr>
        </a:p>
      </dgm:t>
    </dgm:pt>
    <dgm:pt modelId="{C810BE18-9947-4CDC-A63B-96EC48B91D29}" type="parTrans" cxnId="{486ABFE4-8971-40FB-A449-98980579A954}">
      <dgm:prSet/>
      <dgm:spPr/>
      <dgm:t>
        <a:bodyPr/>
        <a:lstStyle/>
        <a:p>
          <a:endParaRPr lang="en-US"/>
        </a:p>
      </dgm:t>
    </dgm:pt>
    <dgm:pt modelId="{9D435F6F-9E51-4354-A7F0-B0CD9079418C}" type="sibTrans" cxnId="{486ABFE4-8971-40FB-A449-98980579A954}">
      <dgm:prSet/>
      <dgm:spPr/>
      <dgm:t>
        <a:bodyPr/>
        <a:lstStyle/>
        <a:p>
          <a:endParaRPr lang="en-US"/>
        </a:p>
      </dgm:t>
    </dgm:pt>
    <dgm:pt modelId="{FD257C50-242E-45A0-8A14-03CE950B8FCD}">
      <dgm:prSet/>
      <dgm:spPr/>
      <dgm:t>
        <a:bodyPr/>
        <a:lstStyle/>
        <a:p>
          <a:r>
            <a:rPr lang="en-US" b="1" dirty="0" smtClean="0">
              <a:effectLst>
                <a:outerShdw blurRad="38100" dist="38100" dir="2700000" algn="tl">
                  <a:srgbClr val="000000">
                    <a:alpha val="43137"/>
                  </a:srgbClr>
                </a:outerShdw>
              </a:effectLst>
            </a:rPr>
            <a:t>Advisors Guide</a:t>
          </a:r>
          <a:endParaRPr lang="en-US" b="1" dirty="0">
            <a:effectLst>
              <a:outerShdw blurRad="38100" dist="38100" dir="2700000" algn="tl">
                <a:srgbClr val="000000">
                  <a:alpha val="43137"/>
                </a:srgbClr>
              </a:outerShdw>
            </a:effectLst>
          </a:endParaRPr>
        </a:p>
      </dgm:t>
    </dgm:pt>
    <dgm:pt modelId="{7147637D-CA2C-4096-9447-0E76EC1764BA}" type="parTrans" cxnId="{C9A3AFC9-B0C8-4CD4-B26A-62447E71163E}">
      <dgm:prSet/>
      <dgm:spPr/>
      <dgm:t>
        <a:bodyPr/>
        <a:lstStyle/>
        <a:p>
          <a:endParaRPr lang="en-US"/>
        </a:p>
      </dgm:t>
    </dgm:pt>
    <dgm:pt modelId="{51406C7D-3A91-47A1-82A7-3DE8E20A5A9D}" type="sibTrans" cxnId="{C9A3AFC9-B0C8-4CD4-B26A-62447E71163E}">
      <dgm:prSet/>
      <dgm:spPr/>
      <dgm:t>
        <a:bodyPr/>
        <a:lstStyle/>
        <a:p>
          <a:endParaRPr lang="en-US"/>
        </a:p>
      </dgm:t>
    </dgm:pt>
    <dgm:pt modelId="{808D17DC-AF66-4A26-BF43-3A2EBF824C05}" type="pres">
      <dgm:prSet presAssocID="{E73ED536-E3BE-4E7D-B641-43D44096CBE9}" presName="linear" presStyleCnt="0">
        <dgm:presLayoutVars>
          <dgm:animLvl val="lvl"/>
          <dgm:resizeHandles val="exact"/>
        </dgm:presLayoutVars>
      </dgm:prSet>
      <dgm:spPr/>
      <dgm:t>
        <a:bodyPr/>
        <a:lstStyle/>
        <a:p>
          <a:endParaRPr lang="en-US"/>
        </a:p>
      </dgm:t>
    </dgm:pt>
    <dgm:pt modelId="{1F0783A4-5EA5-46C2-B96C-F5FEB0345645}" type="pres">
      <dgm:prSet presAssocID="{BBE5FBCC-91F5-455A-9122-91D641968A4F}" presName="parentText" presStyleLbl="node1" presStyleIdx="0" presStyleCnt="2" custLinFactNeighborX="980" custLinFactNeighborY="16591">
        <dgm:presLayoutVars>
          <dgm:chMax val="0"/>
          <dgm:bulletEnabled val="1"/>
        </dgm:presLayoutVars>
      </dgm:prSet>
      <dgm:spPr/>
      <dgm:t>
        <a:bodyPr/>
        <a:lstStyle/>
        <a:p>
          <a:endParaRPr lang="en-US"/>
        </a:p>
      </dgm:t>
    </dgm:pt>
    <dgm:pt modelId="{EFFFBBCD-3C32-4EAC-B64C-6E37B0D8AC70}" type="pres">
      <dgm:prSet presAssocID="{02FE4791-B013-4889-A595-B55E73748EDA}" presName="spacer" presStyleCnt="0"/>
      <dgm:spPr/>
    </dgm:pt>
    <dgm:pt modelId="{DDAB8BBF-7767-48D7-8874-BA6B0DA4738F}" type="pres">
      <dgm:prSet presAssocID="{87FE474F-68A0-4F6D-A2BE-946FFD5B1CE6}" presName="parentText" presStyleLbl="node1" presStyleIdx="1" presStyleCnt="2" custLinFactNeighborY="-750">
        <dgm:presLayoutVars>
          <dgm:chMax val="0"/>
          <dgm:bulletEnabled val="1"/>
        </dgm:presLayoutVars>
      </dgm:prSet>
      <dgm:spPr/>
      <dgm:t>
        <a:bodyPr/>
        <a:lstStyle/>
        <a:p>
          <a:endParaRPr lang="en-US"/>
        </a:p>
      </dgm:t>
    </dgm:pt>
    <dgm:pt modelId="{36B29B72-B4EF-47B0-BCD7-7B8D8115A6C9}" type="pres">
      <dgm:prSet presAssocID="{87FE474F-68A0-4F6D-A2BE-946FFD5B1CE6}" presName="childText" presStyleLbl="revTx" presStyleIdx="0" presStyleCnt="1">
        <dgm:presLayoutVars>
          <dgm:bulletEnabled val="1"/>
        </dgm:presLayoutVars>
      </dgm:prSet>
      <dgm:spPr/>
      <dgm:t>
        <a:bodyPr/>
        <a:lstStyle/>
        <a:p>
          <a:endParaRPr lang="en-US"/>
        </a:p>
      </dgm:t>
    </dgm:pt>
  </dgm:ptLst>
  <dgm:cxnLst>
    <dgm:cxn modelId="{36CCB451-7121-4A2E-8687-48C688DC0685}" type="presOf" srcId="{F868CCF1-91D3-45E8-B1D4-E7456B47ACAD}" destId="{36B29B72-B4EF-47B0-BCD7-7B8D8115A6C9}" srcOrd="0" destOrd="2" presId="urn:microsoft.com/office/officeart/2005/8/layout/vList2"/>
    <dgm:cxn modelId="{C9A3AFC9-B0C8-4CD4-B26A-62447E71163E}" srcId="{87FE474F-68A0-4F6D-A2BE-946FFD5B1CE6}" destId="{FD257C50-242E-45A0-8A14-03CE950B8FCD}" srcOrd="3" destOrd="0" parTransId="{7147637D-CA2C-4096-9447-0E76EC1764BA}" sibTransId="{51406C7D-3A91-47A1-82A7-3DE8E20A5A9D}"/>
    <dgm:cxn modelId="{E5EC226E-8414-4672-AB62-9EB9963CE920}" srcId="{E73ED536-E3BE-4E7D-B641-43D44096CBE9}" destId="{87FE474F-68A0-4F6D-A2BE-946FFD5B1CE6}" srcOrd="1" destOrd="0" parTransId="{E70DE4E0-FCD7-494B-8CD3-82569BEF06D2}" sibTransId="{CA836186-D6B0-4F38-98ED-0FBFA16D0E47}"/>
    <dgm:cxn modelId="{34F9B114-C526-471C-8018-4EE461830E7F}" srcId="{87FE474F-68A0-4F6D-A2BE-946FFD5B1CE6}" destId="{41191CD4-D051-4751-9204-14189001C41B}" srcOrd="0" destOrd="0" parTransId="{11077AF6-D44A-481A-9AEE-23BE4DFBF827}" sibTransId="{1BE52D54-5ABA-4093-92F8-E543897FC53B}"/>
    <dgm:cxn modelId="{24D3BAD8-EAEA-4C34-97DE-BEAB3D56BDD8}" srcId="{E73ED536-E3BE-4E7D-B641-43D44096CBE9}" destId="{BBE5FBCC-91F5-455A-9122-91D641968A4F}" srcOrd="0" destOrd="0" parTransId="{483DEE5C-2EFD-4158-8571-437D0B746F07}" sibTransId="{02FE4791-B013-4889-A595-B55E73748EDA}"/>
    <dgm:cxn modelId="{115FB3E8-302E-4446-A437-4AB9F5EFA770}" type="presOf" srcId="{FD257C50-242E-45A0-8A14-03CE950B8FCD}" destId="{36B29B72-B4EF-47B0-BCD7-7B8D8115A6C9}" srcOrd="0" destOrd="3" presId="urn:microsoft.com/office/officeart/2005/8/layout/vList2"/>
    <dgm:cxn modelId="{82E87517-E136-429B-A9DC-066617039986}" type="presOf" srcId="{E73ED536-E3BE-4E7D-B641-43D44096CBE9}" destId="{808D17DC-AF66-4A26-BF43-3A2EBF824C05}" srcOrd="0" destOrd="0" presId="urn:microsoft.com/office/officeart/2005/8/layout/vList2"/>
    <dgm:cxn modelId="{C4956C60-0454-4144-A1E6-AAD5F71A34BF}" type="presOf" srcId="{3A62819E-36A1-4182-9D10-4E7E29590E51}" destId="{36B29B72-B4EF-47B0-BCD7-7B8D8115A6C9}" srcOrd="0" destOrd="1" presId="urn:microsoft.com/office/officeart/2005/8/layout/vList2"/>
    <dgm:cxn modelId="{413E32AF-E0B8-4A3E-9339-42D5F45BE207}" type="presOf" srcId="{BBE5FBCC-91F5-455A-9122-91D641968A4F}" destId="{1F0783A4-5EA5-46C2-B96C-F5FEB0345645}" srcOrd="0" destOrd="0" presId="urn:microsoft.com/office/officeart/2005/8/layout/vList2"/>
    <dgm:cxn modelId="{C9A7301B-8537-423F-90EE-4F142F5B22F2}" type="presOf" srcId="{41191CD4-D051-4751-9204-14189001C41B}" destId="{36B29B72-B4EF-47B0-BCD7-7B8D8115A6C9}" srcOrd="0" destOrd="0" presId="urn:microsoft.com/office/officeart/2005/8/layout/vList2"/>
    <dgm:cxn modelId="{15A15501-228B-462F-9B42-66DFF7BD5A78}" type="presOf" srcId="{87FE474F-68A0-4F6D-A2BE-946FFD5B1CE6}" destId="{DDAB8BBF-7767-48D7-8874-BA6B0DA4738F}" srcOrd="0" destOrd="0" presId="urn:microsoft.com/office/officeart/2005/8/layout/vList2"/>
    <dgm:cxn modelId="{486ABFE4-8971-40FB-A449-98980579A954}" srcId="{87FE474F-68A0-4F6D-A2BE-946FFD5B1CE6}" destId="{F868CCF1-91D3-45E8-B1D4-E7456B47ACAD}" srcOrd="2" destOrd="0" parTransId="{C810BE18-9947-4CDC-A63B-96EC48B91D29}" sibTransId="{9D435F6F-9E51-4354-A7F0-B0CD9079418C}"/>
    <dgm:cxn modelId="{AFE02236-AC25-416C-A301-4E6CD4E738D5}" srcId="{87FE474F-68A0-4F6D-A2BE-946FFD5B1CE6}" destId="{3A62819E-36A1-4182-9D10-4E7E29590E51}" srcOrd="1" destOrd="0" parTransId="{AAD824D5-A17E-4086-B522-9BDFBEBB421E}" sibTransId="{2E5A5298-854A-4F35-A209-7631E1C1FE87}"/>
    <dgm:cxn modelId="{BDE154CA-F709-4AFD-8641-EB9564BA250E}" type="presParOf" srcId="{808D17DC-AF66-4A26-BF43-3A2EBF824C05}" destId="{1F0783A4-5EA5-46C2-B96C-F5FEB0345645}" srcOrd="0" destOrd="0" presId="urn:microsoft.com/office/officeart/2005/8/layout/vList2"/>
    <dgm:cxn modelId="{E1F82181-9ABD-416F-8AA0-2AF944228164}" type="presParOf" srcId="{808D17DC-AF66-4A26-BF43-3A2EBF824C05}" destId="{EFFFBBCD-3C32-4EAC-B64C-6E37B0D8AC70}" srcOrd="1" destOrd="0" presId="urn:microsoft.com/office/officeart/2005/8/layout/vList2"/>
    <dgm:cxn modelId="{657DB334-C07D-46B4-945C-96DBBF417B54}" type="presParOf" srcId="{808D17DC-AF66-4A26-BF43-3A2EBF824C05}" destId="{DDAB8BBF-7767-48D7-8874-BA6B0DA4738F}" srcOrd="2" destOrd="0" presId="urn:microsoft.com/office/officeart/2005/8/layout/vList2"/>
    <dgm:cxn modelId="{ED298095-5E5A-49CB-B986-CEF9CC508CDE}" type="presParOf" srcId="{808D17DC-AF66-4A26-BF43-3A2EBF824C05}" destId="{36B29B72-B4EF-47B0-BCD7-7B8D8115A6C9}"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0DF53E-67A4-4664-8427-85BB3F5FD39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8CFC95A-7748-4D49-B444-43597E83E86B}">
      <dgm:prSet phldrT="[Text]" custT="1"/>
      <dgm:spPr>
        <a:solidFill>
          <a:srgbClr val="045830">
            <a:alpha val="84706"/>
          </a:srgbClr>
        </a:solidFill>
        <a:effectLst>
          <a:outerShdw blurRad="50800" dist="38100" dir="2700000" algn="tl" rotWithShape="0">
            <a:prstClr val="black">
              <a:alpha val="40000"/>
            </a:prstClr>
          </a:outerShdw>
        </a:effectLst>
      </dgm:spPr>
      <dgm:t>
        <a:bodyPr/>
        <a:lstStyle/>
        <a:p>
          <a:pPr algn="ctr" rtl="0"/>
          <a:r>
            <a:rPr kumimoji="0" lang="en-US" sz="4400" b="0"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Completion of the Louisiana Transfer Associate Degree (AALT, ASLT) guarantees that the student has met, in full, all lower division general education requirements at the receiving Louisiana public university.</a:t>
          </a:r>
          <a:r>
            <a:rPr kumimoji="0" lang="en-US" sz="3200" b="1"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endParaRPr lang="en-US" sz="3200" b="1" dirty="0">
            <a:effectLst>
              <a:outerShdw blurRad="38100" dist="38100" dir="2700000" algn="tl">
                <a:srgbClr val="000000">
                  <a:alpha val="43137"/>
                </a:srgbClr>
              </a:outerShdw>
            </a:effectLst>
          </a:endParaRPr>
        </a:p>
      </dgm:t>
    </dgm:pt>
    <dgm:pt modelId="{5FC25DC1-18F9-4F13-9887-046587389CB1}" type="parTrans" cxnId="{F8A68410-2C18-4B9E-9E90-FC8C6D0AB303}">
      <dgm:prSet/>
      <dgm:spPr/>
      <dgm:t>
        <a:bodyPr/>
        <a:lstStyle/>
        <a:p>
          <a:pPr algn="just"/>
          <a:endParaRPr lang="en-US"/>
        </a:p>
      </dgm:t>
    </dgm:pt>
    <dgm:pt modelId="{412FA648-0E2D-4F77-9945-CCCF0AC0F091}" type="sibTrans" cxnId="{F8A68410-2C18-4B9E-9E90-FC8C6D0AB303}">
      <dgm:prSet/>
      <dgm:spPr/>
      <dgm:t>
        <a:bodyPr/>
        <a:lstStyle/>
        <a:p>
          <a:pPr algn="just"/>
          <a:endParaRPr lang="en-US"/>
        </a:p>
      </dgm:t>
    </dgm:pt>
    <dgm:pt modelId="{56A7F636-A60C-47C3-990A-DAF142986159}" type="pres">
      <dgm:prSet presAssocID="{A00DF53E-67A4-4664-8427-85BB3F5FD390}" presName="linear" presStyleCnt="0">
        <dgm:presLayoutVars>
          <dgm:animLvl val="lvl"/>
          <dgm:resizeHandles val="exact"/>
        </dgm:presLayoutVars>
      </dgm:prSet>
      <dgm:spPr/>
      <dgm:t>
        <a:bodyPr/>
        <a:lstStyle/>
        <a:p>
          <a:endParaRPr lang="en-US"/>
        </a:p>
      </dgm:t>
    </dgm:pt>
    <dgm:pt modelId="{EF803B29-72E6-49FB-84B2-A35647F72FCF}" type="pres">
      <dgm:prSet presAssocID="{D8CFC95A-7748-4D49-B444-43597E83E86B}" presName="parentText" presStyleLbl="node1" presStyleIdx="0" presStyleCnt="1">
        <dgm:presLayoutVars>
          <dgm:chMax val="0"/>
          <dgm:bulletEnabled val="1"/>
        </dgm:presLayoutVars>
      </dgm:prSet>
      <dgm:spPr/>
      <dgm:t>
        <a:bodyPr/>
        <a:lstStyle/>
        <a:p>
          <a:endParaRPr lang="en-US"/>
        </a:p>
      </dgm:t>
    </dgm:pt>
  </dgm:ptLst>
  <dgm:cxnLst>
    <dgm:cxn modelId="{FBCFE674-30F2-4333-A4EE-28B6219421CA}" type="presOf" srcId="{A00DF53E-67A4-4664-8427-85BB3F5FD390}" destId="{56A7F636-A60C-47C3-990A-DAF142986159}" srcOrd="0" destOrd="0" presId="urn:microsoft.com/office/officeart/2005/8/layout/vList2"/>
    <dgm:cxn modelId="{3658EC1F-9C1A-4496-ABB6-2D11C9242001}" type="presOf" srcId="{D8CFC95A-7748-4D49-B444-43597E83E86B}" destId="{EF803B29-72E6-49FB-84B2-A35647F72FCF}" srcOrd="0" destOrd="0" presId="urn:microsoft.com/office/officeart/2005/8/layout/vList2"/>
    <dgm:cxn modelId="{F8A68410-2C18-4B9E-9E90-FC8C6D0AB303}" srcId="{A00DF53E-67A4-4664-8427-85BB3F5FD390}" destId="{D8CFC95A-7748-4D49-B444-43597E83E86B}" srcOrd="0" destOrd="0" parTransId="{5FC25DC1-18F9-4F13-9887-046587389CB1}" sibTransId="{412FA648-0E2D-4F77-9945-CCCF0AC0F091}"/>
    <dgm:cxn modelId="{83FAE194-DBF0-4F58-86AE-BFFFF81F2E67}" type="presParOf" srcId="{56A7F636-A60C-47C3-990A-DAF142986159}" destId="{EF803B29-72E6-49FB-84B2-A35647F72FC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0DF53E-67A4-4664-8427-85BB3F5FD39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8CFC95A-7748-4D49-B444-43597E83E86B}">
      <dgm:prSet phldrT="[Text]" custT="1"/>
      <dgm:spPr>
        <a:solidFill>
          <a:srgbClr val="045830">
            <a:alpha val="84706"/>
          </a:srgbClr>
        </a:solidFill>
        <a:effectLst>
          <a:outerShdw blurRad="50800" dist="38100" dir="2700000" algn="tl" rotWithShape="0">
            <a:prstClr val="black">
              <a:alpha val="40000"/>
            </a:prstClr>
          </a:outerShdw>
        </a:effectLst>
      </dgm:spPr>
      <dgm:t>
        <a:bodyPr/>
        <a:lstStyle/>
        <a:p>
          <a:pPr algn="ctr" rtl="0"/>
          <a:r>
            <a:rPr kumimoji="0" lang="en-US" sz="4400" b="0"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Graduates transferring with the  transfer degree will have junior status. </a:t>
          </a:r>
          <a:r>
            <a:rPr kumimoji="0" lang="en-US" sz="4400" b="1"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Courses or GPA requirements for specific  majors</a:t>
          </a:r>
          <a:r>
            <a:rPr kumimoji="0" lang="en-US" sz="4400" b="0"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departments, or schools </a:t>
          </a:r>
          <a:r>
            <a:rPr kumimoji="0" lang="en-US" sz="4400" b="1"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are not </a:t>
          </a:r>
          <a:r>
            <a:rPr kumimoji="0" lang="en-US" sz="4400" b="1" i="1"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automatically</a:t>
          </a:r>
          <a:r>
            <a:rPr kumimoji="0" lang="en-US" sz="4400" b="1" i="0" u="none" strike="noStrike"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satisfied by an AALT/ASLT degree. </a:t>
          </a:r>
          <a:endParaRPr lang="en-US" sz="3200" b="1" dirty="0">
            <a:effectLst>
              <a:outerShdw blurRad="38100" dist="38100" dir="2700000" algn="tl">
                <a:srgbClr val="000000">
                  <a:alpha val="43137"/>
                </a:srgbClr>
              </a:outerShdw>
            </a:effectLst>
          </a:endParaRPr>
        </a:p>
      </dgm:t>
    </dgm:pt>
    <dgm:pt modelId="{5FC25DC1-18F9-4F13-9887-046587389CB1}" type="parTrans" cxnId="{F8A68410-2C18-4B9E-9E90-FC8C6D0AB303}">
      <dgm:prSet/>
      <dgm:spPr/>
      <dgm:t>
        <a:bodyPr/>
        <a:lstStyle/>
        <a:p>
          <a:pPr algn="just"/>
          <a:endParaRPr lang="en-US"/>
        </a:p>
      </dgm:t>
    </dgm:pt>
    <dgm:pt modelId="{412FA648-0E2D-4F77-9945-CCCF0AC0F091}" type="sibTrans" cxnId="{F8A68410-2C18-4B9E-9E90-FC8C6D0AB303}">
      <dgm:prSet/>
      <dgm:spPr/>
      <dgm:t>
        <a:bodyPr/>
        <a:lstStyle/>
        <a:p>
          <a:pPr algn="just"/>
          <a:endParaRPr lang="en-US"/>
        </a:p>
      </dgm:t>
    </dgm:pt>
    <dgm:pt modelId="{56A7F636-A60C-47C3-990A-DAF142986159}" type="pres">
      <dgm:prSet presAssocID="{A00DF53E-67A4-4664-8427-85BB3F5FD390}" presName="linear" presStyleCnt="0">
        <dgm:presLayoutVars>
          <dgm:animLvl val="lvl"/>
          <dgm:resizeHandles val="exact"/>
        </dgm:presLayoutVars>
      </dgm:prSet>
      <dgm:spPr/>
      <dgm:t>
        <a:bodyPr/>
        <a:lstStyle/>
        <a:p>
          <a:endParaRPr lang="en-US"/>
        </a:p>
      </dgm:t>
    </dgm:pt>
    <dgm:pt modelId="{EF803B29-72E6-49FB-84B2-A35647F72FCF}" type="pres">
      <dgm:prSet presAssocID="{D8CFC95A-7748-4D49-B444-43597E83E86B}" presName="parentText" presStyleLbl="node1" presStyleIdx="0" presStyleCnt="1">
        <dgm:presLayoutVars>
          <dgm:chMax val="0"/>
          <dgm:bulletEnabled val="1"/>
        </dgm:presLayoutVars>
      </dgm:prSet>
      <dgm:spPr/>
      <dgm:t>
        <a:bodyPr/>
        <a:lstStyle/>
        <a:p>
          <a:endParaRPr lang="en-US"/>
        </a:p>
      </dgm:t>
    </dgm:pt>
  </dgm:ptLst>
  <dgm:cxnLst>
    <dgm:cxn modelId="{3A74FE98-D27A-476E-96E1-34584048916D}" type="presOf" srcId="{A00DF53E-67A4-4664-8427-85BB3F5FD390}" destId="{56A7F636-A60C-47C3-990A-DAF142986159}" srcOrd="0" destOrd="0" presId="urn:microsoft.com/office/officeart/2005/8/layout/vList2"/>
    <dgm:cxn modelId="{F8A68410-2C18-4B9E-9E90-FC8C6D0AB303}" srcId="{A00DF53E-67A4-4664-8427-85BB3F5FD390}" destId="{D8CFC95A-7748-4D49-B444-43597E83E86B}" srcOrd="0" destOrd="0" parTransId="{5FC25DC1-18F9-4F13-9887-046587389CB1}" sibTransId="{412FA648-0E2D-4F77-9945-CCCF0AC0F091}"/>
    <dgm:cxn modelId="{261DD828-F3E1-4AEC-A395-6AE3C647B6A6}" type="presOf" srcId="{D8CFC95A-7748-4D49-B444-43597E83E86B}" destId="{EF803B29-72E6-49FB-84B2-A35647F72FCF}" srcOrd="0" destOrd="0" presId="urn:microsoft.com/office/officeart/2005/8/layout/vList2"/>
    <dgm:cxn modelId="{B2CDBBD0-82C3-42CF-8AF0-727BD3B74D40}" type="presParOf" srcId="{56A7F636-A60C-47C3-990A-DAF142986159}" destId="{EF803B29-72E6-49FB-84B2-A35647F72FCF}"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4BA072-DFA7-4A65-8DA1-A7AF3089B6DF}">
      <dsp:nvSpPr>
        <dsp:cNvPr id="0" name=""/>
        <dsp:cNvSpPr/>
      </dsp:nvSpPr>
      <dsp:spPr>
        <a:xfrm>
          <a:off x="152898" y="875"/>
          <a:ext cx="3773239" cy="2263943"/>
        </a:xfrm>
        <a:prstGeom prst="rect">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dirty="0">
            <a:effectLst>
              <a:outerShdw blurRad="38100" dist="38100" dir="2700000" algn="tl">
                <a:srgbClr val="000000">
                  <a:alpha val="43137"/>
                </a:srgbClr>
              </a:outerShdw>
            </a:effectLst>
          </a:endParaRPr>
        </a:p>
      </dsp:txBody>
      <dsp:txXfrm>
        <a:off x="152898" y="875"/>
        <a:ext cx="3773239" cy="2263943"/>
      </dsp:txXfrm>
    </dsp:sp>
    <dsp:sp modelId="{87F38B07-B04A-4297-BC80-9400BAE37C12}">
      <dsp:nvSpPr>
        <dsp:cNvPr id="0" name=""/>
        <dsp:cNvSpPr/>
      </dsp:nvSpPr>
      <dsp:spPr>
        <a:xfrm>
          <a:off x="4303461" y="875"/>
          <a:ext cx="3773239" cy="2263943"/>
        </a:xfrm>
        <a:prstGeom prst="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Guaranteed Transfer of 60 Hours from Community College to University</a:t>
          </a:r>
          <a:endParaRPr lang="en-US" sz="3200" b="1" kern="1200" dirty="0">
            <a:effectLst>
              <a:outerShdw blurRad="38100" dist="38100" dir="2700000" algn="tl">
                <a:srgbClr val="000000">
                  <a:alpha val="43137"/>
                </a:srgbClr>
              </a:outerShdw>
            </a:effectLst>
          </a:endParaRPr>
        </a:p>
      </dsp:txBody>
      <dsp:txXfrm>
        <a:off x="4303461" y="875"/>
        <a:ext cx="3773239" cy="2263943"/>
      </dsp:txXfrm>
    </dsp:sp>
    <dsp:sp modelId="{5497ED53-4B69-40BF-A589-B17DFF14C1D8}">
      <dsp:nvSpPr>
        <dsp:cNvPr id="0" name=""/>
        <dsp:cNvSpPr/>
      </dsp:nvSpPr>
      <dsp:spPr>
        <a:xfrm>
          <a:off x="152898" y="2642143"/>
          <a:ext cx="3773239" cy="2263943"/>
        </a:xfrm>
        <a:prstGeom prst="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Guaranteed Completion of the General Education Block</a:t>
          </a:r>
          <a:endParaRPr lang="en-US" sz="3200" b="1" kern="1200" dirty="0">
            <a:effectLst>
              <a:outerShdw blurRad="38100" dist="38100" dir="2700000" algn="tl">
                <a:srgbClr val="000000">
                  <a:alpha val="43137"/>
                </a:srgbClr>
              </a:outerShdw>
            </a:effectLst>
          </a:endParaRPr>
        </a:p>
      </dsp:txBody>
      <dsp:txXfrm>
        <a:off x="152898" y="2642143"/>
        <a:ext cx="3773239" cy="2263943"/>
      </dsp:txXfrm>
    </dsp:sp>
    <dsp:sp modelId="{313CA462-31D8-42F3-BC45-9AD6C733D880}">
      <dsp:nvSpPr>
        <dsp:cNvPr id="0" name=""/>
        <dsp:cNvSpPr/>
      </dsp:nvSpPr>
      <dsp:spPr>
        <a:xfrm>
          <a:off x="4303461" y="2642143"/>
          <a:ext cx="3773239" cy="2263943"/>
        </a:xfrm>
        <a:prstGeom prst="rect">
          <a:avLst/>
        </a:prstGeom>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1" kern="1200" dirty="0" smtClean="0">
              <a:effectLst>
                <a:outerShdw blurRad="38100" dist="38100" dir="2700000" algn="tl">
                  <a:srgbClr val="000000">
                    <a:alpha val="43137"/>
                  </a:srgbClr>
                </a:outerShdw>
              </a:effectLst>
            </a:rPr>
            <a:t>Upon Completion of a Set Curriculum to earn </a:t>
          </a:r>
          <a:r>
            <a:rPr lang="en-US" sz="2400" b="1" kern="1200" dirty="0" smtClean="0">
              <a:effectLst>
                <a:outerShdw blurRad="38100" dist="38100" dir="2700000" algn="tl">
                  <a:srgbClr val="000000">
                    <a:alpha val="43137"/>
                  </a:srgbClr>
                </a:outerShdw>
              </a:effectLst>
            </a:rPr>
            <a:t>…</a:t>
          </a:r>
          <a:endParaRPr lang="en-US" sz="2400" b="1" kern="1200" dirty="0">
            <a:effectLst>
              <a:outerShdw blurRad="38100" dist="38100" dir="2700000" algn="tl">
                <a:srgbClr val="000000">
                  <a:alpha val="43137"/>
                </a:srgbClr>
              </a:outerShdw>
            </a:effectLst>
          </a:endParaRPr>
        </a:p>
        <a:p>
          <a:pPr marL="228600" lvl="1" indent="-228600" algn="l" defTabSz="977900">
            <a:lnSpc>
              <a:spcPct val="90000"/>
            </a:lnSpc>
            <a:spcBef>
              <a:spcPct val="0"/>
            </a:spcBef>
            <a:spcAft>
              <a:spcPct val="15000"/>
            </a:spcAft>
            <a:buChar char="••"/>
          </a:pPr>
          <a:r>
            <a:rPr lang="en-US" sz="2200" b="1" kern="1200" dirty="0" smtClean="0">
              <a:effectLst>
                <a:outerShdw blurRad="38100" dist="38100" dir="2700000" algn="tl">
                  <a:srgbClr val="000000">
                    <a:alpha val="43137"/>
                  </a:srgbClr>
                </a:outerShdw>
              </a:effectLst>
            </a:rPr>
            <a:t>Associate of Arts/LA Transfer (AALT)</a:t>
          </a:r>
          <a:endParaRPr lang="en-US" sz="2200" b="1" kern="1200" dirty="0">
            <a:effectLst>
              <a:outerShdw blurRad="38100" dist="38100" dir="2700000" algn="tl">
                <a:srgbClr val="000000">
                  <a:alpha val="43137"/>
                </a:srgbClr>
              </a:outerShdw>
            </a:effectLst>
          </a:endParaRPr>
        </a:p>
        <a:p>
          <a:pPr marL="228600" lvl="1" indent="-228600" algn="l" defTabSz="977900">
            <a:lnSpc>
              <a:spcPct val="90000"/>
            </a:lnSpc>
            <a:spcBef>
              <a:spcPct val="0"/>
            </a:spcBef>
            <a:spcAft>
              <a:spcPct val="15000"/>
            </a:spcAft>
            <a:buChar char="••"/>
          </a:pPr>
          <a:r>
            <a:rPr lang="en-US" sz="2200" b="1" kern="1200" dirty="0" smtClean="0">
              <a:effectLst>
                <a:outerShdw blurRad="38100" dist="38100" dir="2700000" algn="tl">
                  <a:srgbClr val="000000">
                    <a:alpha val="43137"/>
                  </a:srgbClr>
                </a:outerShdw>
              </a:effectLst>
            </a:rPr>
            <a:t>Associate of Science/LA Transfer  (ASLT)</a:t>
          </a:r>
          <a:endParaRPr lang="en-US" sz="2200" b="1" kern="1200" dirty="0">
            <a:effectLst>
              <a:outerShdw blurRad="38100" dist="38100" dir="2700000" algn="tl">
                <a:srgbClr val="000000">
                  <a:alpha val="43137"/>
                </a:srgbClr>
              </a:outerShdw>
            </a:effectLst>
          </a:endParaRPr>
        </a:p>
      </dsp:txBody>
      <dsp:txXfrm>
        <a:off x="4303461" y="2642143"/>
        <a:ext cx="3773239" cy="226394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6BB2E0-B457-4E67-B5DA-DA4B9C8DBA7E}">
      <dsp:nvSpPr>
        <dsp:cNvPr id="0" name=""/>
        <dsp:cNvSpPr/>
      </dsp:nvSpPr>
      <dsp:spPr>
        <a:xfrm>
          <a:off x="1004" y="310529"/>
          <a:ext cx="3917900" cy="2350740"/>
        </a:xfrm>
        <a:prstGeom prst="rect">
          <a:avLst/>
        </a:prstGeom>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Automatic Junior Status at Public Universities</a:t>
          </a:r>
          <a:endParaRPr lang="en-US" sz="4000" b="1" kern="1200" dirty="0">
            <a:effectLst>
              <a:outerShdw blurRad="38100" dist="38100" dir="2700000" algn="tl">
                <a:srgbClr val="000000">
                  <a:alpha val="43137"/>
                </a:srgbClr>
              </a:outerShdw>
            </a:effectLst>
          </a:endParaRPr>
        </a:p>
      </dsp:txBody>
      <dsp:txXfrm>
        <a:off x="1004" y="310529"/>
        <a:ext cx="3917900" cy="2350740"/>
      </dsp:txXfrm>
    </dsp:sp>
    <dsp:sp modelId="{7B8DF36F-8CAA-40BA-90B8-B039FBC90F47}">
      <dsp:nvSpPr>
        <dsp:cNvPr id="0" name=""/>
        <dsp:cNvSpPr/>
      </dsp:nvSpPr>
      <dsp:spPr>
        <a:xfrm>
          <a:off x="4310695" y="310529"/>
          <a:ext cx="3917900" cy="2350740"/>
        </a:xfrm>
        <a:prstGeom prst="rect">
          <a:avLst/>
        </a:prstGeom>
        <a:solidFill>
          <a:srgbClr val="056839"/>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effectLst>
                <a:outerShdw blurRad="38100" dist="38100" dir="2700000" algn="tl">
                  <a:srgbClr val="000000">
                    <a:alpha val="43137"/>
                  </a:srgbClr>
                </a:outerShdw>
              </a:effectLst>
            </a:rPr>
            <a:t>Compete with Native Students for Limited Access Programs</a:t>
          </a:r>
          <a:endParaRPr lang="en-US" sz="3600" b="1" kern="1200" dirty="0">
            <a:effectLst>
              <a:outerShdw blurRad="38100" dist="38100" dir="2700000" algn="tl">
                <a:srgbClr val="000000">
                  <a:alpha val="43137"/>
                </a:srgbClr>
              </a:outerShdw>
            </a:effectLst>
          </a:endParaRPr>
        </a:p>
      </dsp:txBody>
      <dsp:txXfrm>
        <a:off x="4310695" y="310529"/>
        <a:ext cx="3917900" cy="23507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02951E-9BBC-42ED-99A9-7C9E262AD9BE}">
      <dsp:nvSpPr>
        <dsp:cNvPr id="0" name=""/>
        <dsp:cNvSpPr/>
      </dsp:nvSpPr>
      <dsp:spPr>
        <a:xfrm rot="5400000">
          <a:off x="5160327" y="-2086455"/>
          <a:ext cx="871601" cy="5266944"/>
        </a:xfrm>
        <a:prstGeom prst="round2SameRect">
          <a:avLst/>
        </a:prstGeom>
        <a:solidFill>
          <a:srgbClr val="056839">
            <a:alpha val="10000"/>
          </a:srgb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5740" tIns="102870" rIns="205740" bIns="10287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effectLst>
                <a:outerShdw blurRad="38100" dist="38100" dir="2700000" algn="tl">
                  <a:srgbClr val="000000">
                    <a:alpha val="43137"/>
                  </a:srgbClr>
                </a:outerShdw>
              </a:effectLst>
            </a:rPr>
            <a:t>39 Hours General Education</a:t>
          </a:r>
          <a:endParaRPr lang="en-US" sz="2400" b="1" kern="1200" dirty="0">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n-US" sz="2400" b="1" kern="1200" dirty="0" smtClean="0">
              <a:effectLst>
                <a:outerShdw blurRad="38100" dist="38100" dir="2700000" algn="tl">
                  <a:srgbClr val="000000">
                    <a:alpha val="43137"/>
                  </a:srgbClr>
                </a:outerShdw>
              </a:effectLst>
            </a:rPr>
            <a:t>21 Hours Related to Major</a:t>
          </a:r>
          <a:endParaRPr lang="en-US" sz="2400" b="1" kern="1200" dirty="0">
            <a:effectLst>
              <a:outerShdw blurRad="38100" dist="38100" dir="2700000" algn="tl">
                <a:srgbClr val="000000">
                  <a:alpha val="43137"/>
                </a:srgbClr>
              </a:outerShdw>
            </a:effectLst>
          </a:endParaRPr>
        </a:p>
      </dsp:txBody>
      <dsp:txXfrm rot="5400000">
        <a:off x="5160327" y="-2086455"/>
        <a:ext cx="871601" cy="5266944"/>
      </dsp:txXfrm>
    </dsp:sp>
    <dsp:sp modelId="{9CAAC548-B16B-4BB8-9D10-4B7E79E0175F}">
      <dsp:nvSpPr>
        <dsp:cNvPr id="0" name=""/>
        <dsp:cNvSpPr/>
      </dsp:nvSpPr>
      <dsp:spPr>
        <a:xfrm>
          <a:off x="0" y="2265"/>
          <a:ext cx="2962656" cy="1089501"/>
        </a:xfrm>
        <a:prstGeom prst="round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60 Hour Components</a:t>
          </a:r>
          <a:endParaRPr lang="en-US" sz="3100" b="1" kern="1200" dirty="0">
            <a:effectLst>
              <a:outerShdw blurRad="38100" dist="38100" dir="2700000" algn="tl">
                <a:srgbClr val="000000">
                  <a:alpha val="43137"/>
                </a:srgbClr>
              </a:outerShdw>
            </a:effectLst>
          </a:endParaRPr>
        </a:p>
      </dsp:txBody>
      <dsp:txXfrm>
        <a:off x="0" y="2265"/>
        <a:ext cx="2962656" cy="1089501"/>
      </dsp:txXfrm>
    </dsp:sp>
    <dsp:sp modelId="{993BBACA-2544-426E-AC30-A314D7FE5700}">
      <dsp:nvSpPr>
        <dsp:cNvPr id="0" name=""/>
        <dsp:cNvSpPr/>
      </dsp:nvSpPr>
      <dsp:spPr>
        <a:xfrm rot="5400000">
          <a:off x="5160327" y="-942478"/>
          <a:ext cx="871601" cy="5266944"/>
        </a:xfrm>
        <a:prstGeom prst="round2SameRect">
          <a:avLst/>
        </a:prstGeom>
        <a:solidFill>
          <a:srgbClr val="F1592A">
            <a:alpha val="10000"/>
          </a:srgb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effectLst>
                <a:outerShdw blurRad="38100" dist="38100" dir="2700000" algn="tl">
                  <a:srgbClr val="000000">
                    <a:alpha val="43137"/>
                  </a:srgbClr>
                </a:outerShdw>
              </a:effectLst>
            </a:rPr>
            <a:t>Follow Concentration Template, and Graduate</a:t>
          </a:r>
          <a:endParaRPr lang="en-US" sz="2400" b="1" kern="1200" dirty="0">
            <a:effectLst>
              <a:outerShdw blurRad="38100" dist="38100" dir="2700000" algn="tl">
                <a:srgbClr val="000000">
                  <a:alpha val="43137"/>
                </a:srgbClr>
              </a:outerShdw>
            </a:effectLst>
          </a:endParaRPr>
        </a:p>
      </dsp:txBody>
      <dsp:txXfrm rot="5400000">
        <a:off x="5160327" y="-942478"/>
        <a:ext cx="871601" cy="5266944"/>
      </dsp:txXfrm>
    </dsp:sp>
    <dsp:sp modelId="{446ACDB5-F95B-47F6-85C7-1406DF86EE7D}">
      <dsp:nvSpPr>
        <dsp:cNvPr id="0" name=""/>
        <dsp:cNvSpPr/>
      </dsp:nvSpPr>
      <dsp:spPr>
        <a:xfrm>
          <a:off x="0" y="1146242"/>
          <a:ext cx="2962656" cy="1089501"/>
        </a:xfrm>
        <a:prstGeom prst="roundRect">
          <a:avLst/>
        </a:prstGeom>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Curriculum</a:t>
          </a:r>
          <a:endParaRPr lang="en-US" sz="3100" b="1" kern="1200" dirty="0">
            <a:effectLst>
              <a:outerShdw blurRad="38100" dist="38100" dir="2700000" algn="tl">
                <a:srgbClr val="000000">
                  <a:alpha val="43137"/>
                </a:srgbClr>
              </a:outerShdw>
            </a:effectLst>
          </a:endParaRPr>
        </a:p>
      </dsp:txBody>
      <dsp:txXfrm>
        <a:off x="0" y="1146242"/>
        <a:ext cx="2962656" cy="1089501"/>
      </dsp:txXfrm>
    </dsp:sp>
    <dsp:sp modelId="{2F8B3B8C-C6DB-47AA-B399-AEF57B1A9B9F}">
      <dsp:nvSpPr>
        <dsp:cNvPr id="0" name=""/>
        <dsp:cNvSpPr/>
      </dsp:nvSpPr>
      <dsp:spPr>
        <a:xfrm rot="5400000">
          <a:off x="5160327" y="201497"/>
          <a:ext cx="871601" cy="5266944"/>
        </a:xfrm>
        <a:prstGeom prst="round2SameRect">
          <a:avLst/>
        </a:prstGeom>
        <a:solidFill>
          <a:srgbClr val="056839">
            <a:alpha val="10000"/>
          </a:srgb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effectLst>
                <a:outerShdw blurRad="38100" dist="38100" dir="2700000" algn="tl">
                  <a:srgbClr val="000000">
                    <a:alpha val="43137"/>
                  </a:srgbClr>
                </a:outerShdw>
              </a:effectLst>
            </a:rPr>
            <a:t>“C” or above</a:t>
          </a:r>
          <a:endParaRPr lang="en-US" sz="2400" b="1" kern="1200" dirty="0">
            <a:effectLst>
              <a:outerShdw blurRad="38100" dist="38100" dir="2700000" algn="tl">
                <a:srgbClr val="000000">
                  <a:alpha val="43137"/>
                </a:srgbClr>
              </a:outerShdw>
            </a:effectLst>
          </a:endParaRPr>
        </a:p>
      </dsp:txBody>
      <dsp:txXfrm rot="5400000">
        <a:off x="5160327" y="201497"/>
        <a:ext cx="871601" cy="5266944"/>
      </dsp:txXfrm>
    </dsp:sp>
    <dsp:sp modelId="{846C0697-6662-48DC-BD1F-59B8368F7611}">
      <dsp:nvSpPr>
        <dsp:cNvPr id="0" name=""/>
        <dsp:cNvSpPr/>
      </dsp:nvSpPr>
      <dsp:spPr>
        <a:xfrm>
          <a:off x="0" y="2290219"/>
          <a:ext cx="2962656" cy="1089501"/>
        </a:xfrm>
        <a:prstGeom prst="round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Grades</a:t>
          </a:r>
          <a:endParaRPr lang="en-US" sz="3100" b="1" kern="1200" dirty="0">
            <a:effectLst>
              <a:outerShdw blurRad="38100" dist="38100" dir="2700000" algn="tl">
                <a:srgbClr val="000000">
                  <a:alpha val="43137"/>
                </a:srgbClr>
              </a:outerShdw>
            </a:effectLst>
          </a:endParaRPr>
        </a:p>
      </dsp:txBody>
      <dsp:txXfrm>
        <a:off x="0" y="2290219"/>
        <a:ext cx="2962656" cy="1089501"/>
      </dsp:txXfrm>
    </dsp:sp>
    <dsp:sp modelId="{1577DD71-CCDD-4839-AFAE-1462957BA095}">
      <dsp:nvSpPr>
        <dsp:cNvPr id="0" name=""/>
        <dsp:cNvSpPr/>
      </dsp:nvSpPr>
      <dsp:spPr>
        <a:xfrm rot="5400000">
          <a:off x="5160327" y="1345474"/>
          <a:ext cx="871601" cy="5266944"/>
        </a:xfrm>
        <a:prstGeom prst="round2SameRect">
          <a:avLst/>
        </a:prstGeom>
        <a:solidFill>
          <a:srgbClr val="F1592A">
            <a:alpha val="10000"/>
          </a:srgb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effectLst>
                <a:outerShdw blurRad="38100" dist="38100" dir="2700000" algn="tl">
                  <a:srgbClr val="000000">
                    <a:alpha val="43137"/>
                  </a:srgbClr>
                </a:outerShdw>
              </a:effectLst>
            </a:rPr>
            <a:t>Meet University’s  GPA</a:t>
          </a:r>
          <a:endParaRPr lang="en-US" sz="2400" b="1" kern="1200" dirty="0">
            <a:effectLst>
              <a:outerShdw blurRad="38100" dist="38100" dir="2700000" algn="tl">
                <a:srgbClr val="000000">
                  <a:alpha val="43137"/>
                </a:srgbClr>
              </a:outerShdw>
            </a:effectLst>
          </a:endParaRPr>
        </a:p>
      </dsp:txBody>
      <dsp:txXfrm rot="5400000">
        <a:off x="5160327" y="1345474"/>
        <a:ext cx="871601" cy="5266944"/>
      </dsp:txXfrm>
    </dsp:sp>
    <dsp:sp modelId="{6FCA2F2C-D471-4C84-A57C-A136E908F74A}">
      <dsp:nvSpPr>
        <dsp:cNvPr id="0" name=""/>
        <dsp:cNvSpPr/>
      </dsp:nvSpPr>
      <dsp:spPr>
        <a:xfrm>
          <a:off x="0" y="3434195"/>
          <a:ext cx="2962656" cy="1089501"/>
        </a:xfrm>
        <a:prstGeom prst="roundRect">
          <a:avLst/>
        </a:prstGeom>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effectLst>
                <a:outerShdw blurRad="38100" dist="38100" dir="2700000" algn="tl">
                  <a:srgbClr val="000000">
                    <a:alpha val="43137"/>
                  </a:srgbClr>
                </a:outerShdw>
              </a:effectLst>
            </a:rPr>
            <a:t>Admission Requirements</a:t>
          </a:r>
          <a:endParaRPr lang="en-US" sz="3100" b="1" kern="1200" dirty="0">
            <a:effectLst>
              <a:outerShdw blurRad="38100" dist="38100" dir="2700000" algn="tl">
                <a:srgbClr val="000000">
                  <a:alpha val="43137"/>
                </a:srgbClr>
              </a:outerShdw>
            </a:effectLst>
          </a:endParaRPr>
        </a:p>
      </dsp:txBody>
      <dsp:txXfrm>
        <a:off x="0" y="3434195"/>
        <a:ext cx="2962656" cy="108950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B3FB65-E33A-4629-8AE0-BE44C4CD27FA}">
      <dsp:nvSpPr>
        <dsp:cNvPr id="0" name=""/>
        <dsp:cNvSpPr/>
      </dsp:nvSpPr>
      <dsp:spPr>
        <a:xfrm>
          <a:off x="0" y="8160"/>
          <a:ext cx="7543800" cy="1048320"/>
        </a:xfrm>
        <a:prstGeom prst="round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39 Hours General Education</a:t>
          </a:r>
          <a:endParaRPr lang="en-US" sz="3200" b="1" kern="1200" dirty="0">
            <a:effectLst>
              <a:outerShdw blurRad="38100" dist="38100" dir="2700000" algn="tl">
                <a:srgbClr val="000000">
                  <a:alpha val="43137"/>
                </a:srgbClr>
              </a:outerShdw>
            </a:effectLst>
          </a:endParaRPr>
        </a:p>
      </dsp:txBody>
      <dsp:txXfrm>
        <a:off x="0" y="8160"/>
        <a:ext cx="7543800" cy="1048320"/>
      </dsp:txXfrm>
    </dsp:sp>
    <dsp:sp modelId="{012FE0FB-947D-48AF-81E1-7C42CDE7C02F}">
      <dsp:nvSpPr>
        <dsp:cNvPr id="0" name=""/>
        <dsp:cNvSpPr/>
      </dsp:nvSpPr>
      <dsp:spPr>
        <a:xfrm>
          <a:off x="0" y="1056480"/>
          <a:ext cx="7543800" cy="927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effectLst>
                <a:outerShdw blurRad="38100" dist="38100" dir="2700000" algn="tl">
                  <a:srgbClr val="000000">
                    <a:alpha val="43137"/>
                  </a:srgbClr>
                </a:outerShdw>
              </a:effectLst>
            </a:rPr>
            <a:t>Block Transfer</a:t>
          </a:r>
          <a:endParaRPr lang="en-US" sz="2800" b="1" kern="1200" dirty="0">
            <a:effectLst>
              <a:outerShdw blurRad="38100" dist="38100" dir="2700000" algn="tl">
                <a:srgbClr val="000000">
                  <a:alpha val="43137"/>
                </a:srgbClr>
              </a:outerShdw>
            </a:effectLst>
          </a:endParaRPr>
        </a:p>
      </dsp:txBody>
      <dsp:txXfrm>
        <a:off x="0" y="1056480"/>
        <a:ext cx="7543800" cy="927360"/>
      </dsp:txXfrm>
    </dsp:sp>
    <dsp:sp modelId="{E9AD5F4A-6316-42A2-A976-5010CAB7B019}">
      <dsp:nvSpPr>
        <dsp:cNvPr id="0" name=""/>
        <dsp:cNvSpPr/>
      </dsp:nvSpPr>
      <dsp:spPr>
        <a:xfrm>
          <a:off x="0" y="1687011"/>
          <a:ext cx="7543800" cy="1048320"/>
        </a:xfrm>
        <a:prstGeom prst="roundRect">
          <a:avLst/>
        </a:prstGeom>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Curriculum Options for Concentrations in:</a:t>
          </a:r>
          <a:endParaRPr lang="en-US" sz="3200" b="1" kern="1200" dirty="0">
            <a:effectLst>
              <a:outerShdw blurRad="38100" dist="38100" dir="2700000" algn="tl">
                <a:srgbClr val="000000">
                  <a:alpha val="43137"/>
                </a:srgbClr>
              </a:outerShdw>
            </a:effectLst>
          </a:endParaRPr>
        </a:p>
      </dsp:txBody>
      <dsp:txXfrm>
        <a:off x="0" y="1687011"/>
        <a:ext cx="7543800" cy="1048320"/>
      </dsp:txXfrm>
    </dsp:sp>
    <dsp:sp modelId="{125DBAEC-5D90-471C-BFE0-27329793B539}">
      <dsp:nvSpPr>
        <dsp:cNvPr id="0" name=""/>
        <dsp:cNvSpPr/>
      </dsp:nvSpPr>
      <dsp:spPr>
        <a:xfrm>
          <a:off x="0" y="2798300"/>
          <a:ext cx="75438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smtClean="0">
              <a:effectLst>
                <a:outerShdw blurRad="38100" dist="38100" dir="2700000" algn="tl">
                  <a:srgbClr val="000000">
                    <a:alpha val="43137"/>
                  </a:srgbClr>
                </a:outerShdw>
              </a:effectLst>
            </a:rPr>
            <a:t>Humanities</a:t>
          </a:r>
          <a:endParaRPr lang="en-US" sz="2800" b="1" kern="1200" dirty="0">
            <a:effectLst>
              <a:outerShdw blurRad="38100" dist="38100" dir="2700000" algn="tl">
                <a:srgbClr val="000000">
                  <a:alpha val="43137"/>
                </a:srgbClr>
              </a:outerShdw>
            </a:effectLst>
          </a:endParaRPr>
        </a:p>
        <a:p>
          <a:pPr marL="285750" lvl="1" indent="-285750" algn="l" defTabSz="1244600">
            <a:lnSpc>
              <a:spcPct val="90000"/>
            </a:lnSpc>
            <a:spcBef>
              <a:spcPct val="0"/>
            </a:spcBef>
            <a:spcAft>
              <a:spcPct val="20000"/>
            </a:spcAft>
            <a:buChar char="••"/>
          </a:pPr>
          <a:r>
            <a:rPr lang="en-US" sz="2800" b="1" kern="1200" dirty="0" smtClean="0">
              <a:effectLst>
                <a:outerShdw blurRad="38100" dist="38100" dir="2700000" algn="tl">
                  <a:srgbClr val="000000">
                    <a:alpha val="43137"/>
                  </a:srgbClr>
                </a:outerShdw>
              </a:effectLst>
            </a:rPr>
            <a:t>Natural Sciences – Biological or Physical</a:t>
          </a:r>
          <a:endParaRPr lang="en-US" sz="2800" b="1" kern="1200" dirty="0">
            <a:effectLst>
              <a:outerShdw blurRad="38100" dist="38100" dir="2700000" algn="tl">
                <a:srgbClr val="000000">
                  <a:alpha val="43137"/>
                </a:srgbClr>
              </a:outerShdw>
            </a:effectLst>
          </a:endParaRPr>
        </a:p>
        <a:p>
          <a:pPr marL="285750" lvl="1" indent="-285750" algn="l" defTabSz="1244600">
            <a:lnSpc>
              <a:spcPct val="90000"/>
            </a:lnSpc>
            <a:spcBef>
              <a:spcPct val="0"/>
            </a:spcBef>
            <a:spcAft>
              <a:spcPct val="20000"/>
            </a:spcAft>
            <a:buChar char="••"/>
          </a:pPr>
          <a:r>
            <a:rPr lang="en-US" sz="2800" b="1" kern="1200" dirty="0" smtClean="0">
              <a:effectLst>
                <a:outerShdw blurRad="38100" dist="38100" dir="2700000" algn="tl">
                  <a:srgbClr val="000000">
                    <a:alpha val="43137"/>
                  </a:srgbClr>
                </a:outerShdw>
              </a:effectLst>
            </a:rPr>
            <a:t>Social/Behavioral Sciences</a:t>
          </a:r>
          <a:endParaRPr lang="en-US" sz="2800" b="1" kern="1200" dirty="0">
            <a:effectLst>
              <a:outerShdw blurRad="38100" dist="38100" dir="2700000" algn="tl">
                <a:srgbClr val="000000">
                  <a:alpha val="43137"/>
                </a:srgbClr>
              </a:outerShdw>
            </a:effectLst>
          </a:endParaRPr>
        </a:p>
        <a:p>
          <a:pPr marL="285750" lvl="1" indent="-285750" algn="l" defTabSz="1244600">
            <a:lnSpc>
              <a:spcPct val="90000"/>
            </a:lnSpc>
            <a:spcBef>
              <a:spcPct val="0"/>
            </a:spcBef>
            <a:spcAft>
              <a:spcPct val="20000"/>
            </a:spcAft>
            <a:buChar char="••"/>
          </a:pPr>
          <a:r>
            <a:rPr lang="en-US" sz="2800" b="1" kern="1200" dirty="0" smtClean="0">
              <a:effectLst>
                <a:outerShdw blurRad="38100" dist="38100" dir="2700000" algn="tl">
                  <a:srgbClr val="000000">
                    <a:alpha val="43137"/>
                  </a:srgbClr>
                </a:outerShdw>
              </a:effectLst>
            </a:rPr>
            <a:t>Fine Arts</a:t>
          </a:r>
          <a:endParaRPr lang="en-US" sz="2450" b="1" kern="1200" dirty="0">
            <a:effectLst>
              <a:outerShdw blurRad="38100" dist="38100" dir="2700000" algn="tl">
                <a:srgbClr val="000000">
                  <a:alpha val="43137"/>
                </a:srgbClr>
              </a:outerShdw>
            </a:effectLst>
          </a:endParaRPr>
        </a:p>
      </dsp:txBody>
      <dsp:txXfrm>
        <a:off x="0" y="2798300"/>
        <a:ext cx="7543800" cy="19126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2EF3E3-CD93-405D-B8FD-2D4AD6641D63}">
      <dsp:nvSpPr>
        <dsp:cNvPr id="0" name=""/>
        <dsp:cNvSpPr/>
      </dsp:nvSpPr>
      <dsp:spPr>
        <a:xfrm>
          <a:off x="0" y="0"/>
          <a:ext cx="7924800" cy="1176329"/>
        </a:xfrm>
        <a:prstGeom prst="round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What is NOT Guaranteed?</a:t>
          </a:r>
          <a:endParaRPr lang="en-US" sz="3200" b="1" kern="1200" dirty="0">
            <a:effectLst>
              <a:outerShdw blurRad="38100" dist="38100" dir="2700000" algn="tl">
                <a:srgbClr val="000000">
                  <a:alpha val="43137"/>
                </a:srgbClr>
              </a:outerShdw>
            </a:effectLst>
          </a:endParaRPr>
        </a:p>
      </dsp:txBody>
      <dsp:txXfrm>
        <a:off x="0" y="0"/>
        <a:ext cx="7924800" cy="1176329"/>
      </dsp:txXfrm>
    </dsp:sp>
    <dsp:sp modelId="{F47725EB-A9A1-4CC2-A19B-6CFF27DFF8F9}">
      <dsp:nvSpPr>
        <dsp:cNvPr id="0" name=""/>
        <dsp:cNvSpPr/>
      </dsp:nvSpPr>
      <dsp:spPr>
        <a:xfrm>
          <a:off x="0" y="1330964"/>
          <a:ext cx="7924800" cy="430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5560" rIns="199136" bIns="35560" numCol="1" spcCol="1270" anchor="t" anchorCtr="0">
          <a:noAutofit/>
        </a:bodyPr>
        <a:lstStyle/>
        <a:p>
          <a:pPr marL="285750" lvl="1" indent="-285750" algn="l" defTabSz="1377950">
            <a:lnSpc>
              <a:spcPct val="90000"/>
            </a:lnSpc>
            <a:spcBef>
              <a:spcPct val="0"/>
            </a:spcBef>
            <a:spcAft>
              <a:spcPct val="20000"/>
            </a:spcAft>
            <a:buChar char="••"/>
          </a:pPr>
          <a:r>
            <a:rPr lang="en-US" sz="3100" b="1" kern="1200" dirty="0" smtClean="0">
              <a:effectLst>
                <a:outerShdw blurRad="38100" dist="38100" dir="2700000" algn="tl">
                  <a:srgbClr val="000000">
                    <a:alpha val="43137"/>
                  </a:srgbClr>
                </a:outerShdw>
              </a:effectLst>
            </a:rPr>
            <a:t>Admission to </a:t>
          </a:r>
          <a:r>
            <a:rPr lang="en-US" sz="3100" b="1" i="1" u="sng" kern="1200" dirty="0" smtClean="0">
              <a:effectLst>
                <a:outerShdw blurRad="38100" dist="38100" dir="2700000" algn="tl">
                  <a:srgbClr val="000000">
                    <a:alpha val="43137"/>
                  </a:srgbClr>
                </a:outerShdw>
              </a:effectLst>
            </a:rPr>
            <a:t>Every</a:t>
          </a:r>
          <a:r>
            <a:rPr lang="en-US" sz="3100" b="1" kern="1200" dirty="0" smtClean="0">
              <a:effectLst>
                <a:outerShdw blurRad="38100" dist="38100" dir="2700000" algn="tl">
                  <a:srgbClr val="000000">
                    <a:alpha val="43137"/>
                  </a:srgbClr>
                </a:outerShdw>
              </a:effectLst>
            </a:rPr>
            <a:t> 4-Year University</a:t>
          </a:r>
          <a:endParaRPr lang="en-US" sz="3100" b="1" kern="1200" dirty="0">
            <a:effectLst>
              <a:outerShdw blurRad="38100" dist="38100" dir="2700000" algn="tl">
                <a:srgbClr val="000000">
                  <a:alpha val="43137"/>
                </a:srgbClr>
              </a:outerShdw>
            </a:effectLst>
          </a:endParaRPr>
        </a:p>
        <a:p>
          <a:pPr marL="571500" lvl="2" indent="-285750" algn="l" defTabSz="1244600">
            <a:lnSpc>
              <a:spcPct val="90000"/>
            </a:lnSpc>
            <a:spcBef>
              <a:spcPct val="0"/>
            </a:spcBef>
            <a:spcAft>
              <a:spcPct val="20000"/>
            </a:spcAft>
            <a:buChar char="••"/>
          </a:pPr>
          <a:r>
            <a:rPr lang="en-US" sz="2800" b="0" kern="1200" dirty="0" smtClean="0">
              <a:effectLst>
                <a:outerShdw blurRad="38100" dist="38100" dir="2700000" algn="tl">
                  <a:srgbClr val="000000">
                    <a:alpha val="43137"/>
                  </a:srgbClr>
                </a:outerShdw>
              </a:effectLst>
            </a:rPr>
            <a:t>Public Universities in LA are Participating</a:t>
          </a:r>
          <a:endParaRPr lang="en-US" sz="3100" b="0" kern="1200" dirty="0">
            <a:effectLst>
              <a:outerShdw blurRad="38100" dist="38100" dir="2700000" algn="tl">
                <a:srgbClr val="000000">
                  <a:alpha val="43137"/>
                </a:srgbClr>
              </a:outerShdw>
            </a:effectLst>
          </a:endParaRPr>
        </a:p>
        <a:p>
          <a:pPr marL="571500" lvl="2" indent="-285750" algn="l" defTabSz="1244600">
            <a:lnSpc>
              <a:spcPct val="90000"/>
            </a:lnSpc>
            <a:spcBef>
              <a:spcPct val="0"/>
            </a:spcBef>
            <a:spcAft>
              <a:spcPct val="20000"/>
            </a:spcAft>
            <a:buChar char="••"/>
          </a:pPr>
          <a:r>
            <a:rPr lang="en-US" sz="2800" b="0" kern="1200" dirty="0" smtClean="0">
              <a:effectLst>
                <a:outerShdw blurRad="38100" dist="38100" dir="2700000" algn="tl">
                  <a:srgbClr val="000000">
                    <a:alpha val="43137"/>
                  </a:srgbClr>
                </a:outerShdw>
              </a:effectLst>
            </a:rPr>
            <a:t>Transfer admission GPA standards differ, but LT graduate can expect special consideration.</a:t>
          </a:r>
          <a:endParaRPr lang="en-US" sz="2600" b="0" kern="1200" dirty="0">
            <a:solidFill>
              <a:schemeClr val="tx1">
                <a:lumMod val="75000"/>
                <a:lumOff val="25000"/>
              </a:schemeClr>
            </a:solidFill>
            <a:effectLst>
              <a:outerShdw blurRad="38100" dist="38100" dir="2700000" algn="tl">
                <a:srgbClr val="000000">
                  <a:alpha val="43137"/>
                </a:srgbClr>
              </a:outerShdw>
            </a:effectLst>
          </a:endParaRPr>
        </a:p>
        <a:p>
          <a:pPr marL="285750" lvl="1" indent="-285750" algn="l" defTabSz="1377950">
            <a:lnSpc>
              <a:spcPct val="90000"/>
            </a:lnSpc>
            <a:spcBef>
              <a:spcPct val="0"/>
            </a:spcBef>
            <a:spcAft>
              <a:spcPct val="20000"/>
            </a:spcAft>
            <a:buChar char="••"/>
          </a:pPr>
          <a:r>
            <a:rPr lang="en-US" sz="3100" b="1" kern="1200" dirty="0" smtClean="0">
              <a:effectLst>
                <a:outerShdw blurRad="38100" dist="38100" dir="2700000" algn="tl">
                  <a:srgbClr val="000000">
                    <a:alpha val="43137"/>
                  </a:srgbClr>
                </a:outerShdw>
              </a:effectLst>
            </a:rPr>
            <a:t>Admission to </a:t>
          </a:r>
          <a:r>
            <a:rPr lang="en-US" sz="3100" b="1" i="1" u="sng" kern="1200" dirty="0" smtClean="0">
              <a:effectLst>
                <a:outerShdw blurRad="38100" dist="38100" dir="2700000" algn="tl">
                  <a:srgbClr val="000000">
                    <a:alpha val="43137"/>
                  </a:srgbClr>
                </a:outerShdw>
              </a:effectLst>
            </a:rPr>
            <a:t>Every</a:t>
          </a:r>
          <a:r>
            <a:rPr lang="en-US" sz="3100" b="1" kern="1200" dirty="0" smtClean="0">
              <a:effectLst>
                <a:outerShdw blurRad="38100" dist="38100" dir="2700000" algn="tl">
                  <a:srgbClr val="000000">
                    <a:alpha val="43137"/>
                  </a:srgbClr>
                </a:outerShdw>
              </a:effectLst>
            </a:rPr>
            <a:t> Degree Program</a:t>
          </a:r>
          <a:endParaRPr lang="en-US" sz="3100" b="1" kern="1200" dirty="0">
            <a:effectLst>
              <a:outerShdw blurRad="38100" dist="38100" dir="2700000" algn="tl">
                <a:srgbClr val="000000">
                  <a:alpha val="43137"/>
                </a:srgbClr>
              </a:outerShdw>
            </a:effectLst>
          </a:endParaRPr>
        </a:p>
        <a:p>
          <a:pPr marL="571500" lvl="2" indent="-285750" algn="l" defTabSz="1244600">
            <a:lnSpc>
              <a:spcPct val="90000"/>
            </a:lnSpc>
            <a:spcBef>
              <a:spcPct val="0"/>
            </a:spcBef>
            <a:spcAft>
              <a:spcPct val="20000"/>
            </a:spcAft>
            <a:buChar char="••"/>
          </a:pPr>
          <a:r>
            <a:rPr lang="en-US" sz="2800" b="0" kern="1200" dirty="0" smtClean="0">
              <a:effectLst>
                <a:outerShdw blurRad="38100" dist="38100" dir="2700000" algn="tl">
                  <a:srgbClr val="000000">
                    <a:alpha val="43137"/>
                  </a:srgbClr>
                </a:outerShdw>
              </a:effectLst>
            </a:rPr>
            <a:t>Some Programs Have Specific</a:t>
          </a:r>
          <a:br>
            <a:rPr lang="en-US" sz="2800" b="0" kern="1200" dirty="0" smtClean="0">
              <a:effectLst>
                <a:outerShdw blurRad="38100" dist="38100" dir="2700000" algn="tl">
                  <a:srgbClr val="000000">
                    <a:alpha val="43137"/>
                  </a:srgbClr>
                </a:outerShdw>
              </a:effectLst>
            </a:rPr>
          </a:br>
          <a:r>
            <a:rPr lang="en-US" sz="2800" b="0" kern="1200" dirty="0" smtClean="0">
              <a:effectLst>
                <a:outerShdw blurRad="38100" dist="38100" dir="2700000" algn="tl">
                  <a:srgbClr val="000000">
                    <a:alpha val="43137"/>
                  </a:srgbClr>
                </a:outerShdw>
              </a:effectLst>
            </a:rPr>
            <a:t>Admission Requirements</a:t>
          </a:r>
          <a:endParaRPr lang="en-US" sz="2800" b="0" kern="1200" dirty="0">
            <a:effectLst>
              <a:outerShdw blurRad="38100" dist="38100" dir="2700000" algn="tl">
                <a:srgbClr val="000000">
                  <a:alpha val="43137"/>
                </a:srgbClr>
              </a:outerShdw>
            </a:effectLst>
          </a:endParaRPr>
        </a:p>
        <a:p>
          <a:pPr marL="285750" lvl="1" indent="-285750" algn="l" defTabSz="1377950">
            <a:lnSpc>
              <a:spcPct val="90000"/>
            </a:lnSpc>
            <a:spcBef>
              <a:spcPct val="0"/>
            </a:spcBef>
            <a:spcAft>
              <a:spcPct val="20000"/>
            </a:spcAft>
            <a:buChar char="••"/>
          </a:pPr>
          <a:r>
            <a:rPr lang="en-US" sz="3100" b="1" kern="1200" dirty="0" smtClean="0">
              <a:effectLst>
                <a:outerShdw blurRad="38100" dist="38100" dir="2700000" algn="tl">
                  <a:srgbClr val="000000">
                    <a:alpha val="43137"/>
                  </a:srgbClr>
                </a:outerShdw>
              </a:effectLst>
            </a:rPr>
            <a:t>Courses for Specific Majors</a:t>
          </a:r>
          <a:endParaRPr lang="en-US" sz="3100" b="1" kern="1200" dirty="0">
            <a:effectLst>
              <a:outerShdw blurRad="38100" dist="38100" dir="2700000" algn="tl">
                <a:srgbClr val="000000">
                  <a:alpha val="43137"/>
                </a:srgbClr>
              </a:outerShdw>
            </a:effectLst>
          </a:endParaRPr>
        </a:p>
        <a:p>
          <a:pPr marL="571500" lvl="2" indent="-285750" algn="l" defTabSz="1244600">
            <a:lnSpc>
              <a:spcPct val="90000"/>
            </a:lnSpc>
            <a:spcBef>
              <a:spcPct val="0"/>
            </a:spcBef>
            <a:spcAft>
              <a:spcPct val="20000"/>
            </a:spcAft>
            <a:buChar char="••"/>
          </a:pPr>
          <a:r>
            <a:rPr lang="en-US" sz="2800" b="0" kern="1200" dirty="0" smtClean="0">
              <a:effectLst>
                <a:outerShdw blurRad="38100" dist="38100" dir="2700000" algn="tl">
                  <a:srgbClr val="000000">
                    <a:alpha val="43137"/>
                  </a:srgbClr>
                </a:outerShdw>
              </a:effectLst>
            </a:rPr>
            <a:t>Not  Automatically Satisfied</a:t>
          </a:r>
          <a:endParaRPr lang="en-US" sz="2800" b="0" kern="1200" dirty="0">
            <a:effectLst>
              <a:outerShdw blurRad="38100" dist="38100" dir="2700000" algn="tl">
                <a:srgbClr val="000000">
                  <a:alpha val="43137"/>
                </a:srgbClr>
              </a:outerShdw>
            </a:effectLst>
          </a:endParaRPr>
        </a:p>
      </dsp:txBody>
      <dsp:txXfrm>
        <a:off x="0" y="1330964"/>
        <a:ext cx="7924800" cy="43056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0783A4-5EA5-46C2-B96C-F5FEB0345645}">
      <dsp:nvSpPr>
        <dsp:cNvPr id="0" name=""/>
        <dsp:cNvSpPr/>
      </dsp:nvSpPr>
      <dsp:spPr>
        <a:xfrm>
          <a:off x="0" y="56522"/>
          <a:ext cx="7772400" cy="965250"/>
        </a:xfrm>
        <a:prstGeom prst="roundRect">
          <a:avLst/>
        </a:prstGeom>
        <a:solidFill>
          <a:srgbClr val="05683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smtClean="0">
              <a:effectLst>
                <a:outerShdw blurRad="38100" dist="38100" dir="2700000" algn="tl">
                  <a:srgbClr val="000000">
                    <a:alpha val="43137"/>
                  </a:srgbClr>
                </a:outerShdw>
              </a:effectLst>
            </a:rPr>
            <a:t>www.latransferdegree.org</a:t>
          </a:r>
          <a:endParaRPr lang="en-US" sz="4000" b="1" kern="1200" dirty="0">
            <a:effectLst>
              <a:outerShdw blurRad="38100" dist="38100" dir="2700000" algn="tl">
                <a:srgbClr val="000000">
                  <a:alpha val="43137"/>
                </a:srgbClr>
              </a:outerShdw>
            </a:effectLst>
          </a:endParaRPr>
        </a:p>
      </dsp:txBody>
      <dsp:txXfrm>
        <a:off x="0" y="56522"/>
        <a:ext cx="7772400" cy="965250"/>
      </dsp:txXfrm>
    </dsp:sp>
    <dsp:sp modelId="{DDAB8BBF-7767-48D7-8874-BA6B0DA4738F}">
      <dsp:nvSpPr>
        <dsp:cNvPr id="0" name=""/>
        <dsp:cNvSpPr/>
      </dsp:nvSpPr>
      <dsp:spPr>
        <a:xfrm>
          <a:off x="0" y="1121699"/>
          <a:ext cx="7772400" cy="965250"/>
        </a:xfrm>
        <a:prstGeom prst="roundRect">
          <a:avLst/>
        </a:prstGeom>
        <a:gradFill flip="none" rotWithShape="0">
          <a:gsLst>
            <a:gs pos="0">
              <a:srgbClr val="94CA34">
                <a:shade val="30000"/>
                <a:satMod val="115000"/>
              </a:srgbClr>
            </a:gs>
            <a:gs pos="50000">
              <a:srgbClr val="94CA34">
                <a:shade val="67500"/>
                <a:satMod val="115000"/>
              </a:srgbClr>
            </a:gs>
            <a:gs pos="100000">
              <a:srgbClr val="94CA34">
                <a:shade val="100000"/>
                <a:satMod val="115000"/>
              </a:srgbClr>
            </a:gs>
          </a:gsLst>
          <a:lin ang="27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kern="1200" dirty="0" smtClean="0">
              <a:effectLst>
                <a:outerShdw blurRad="38100" dist="38100" dir="2700000" algn="tl">
                  <a:srgbClr val="000000">
                    <a:alpha val="43137"/>
                  </a:srgbClr>
                </a:outerShdw>
              </a:effectLst>
            </a:rPr>
            <a:t>Check it Out!</a:t>
          </a:r>
          <a:endParaRPr lang="en-US" sz="3600" b="0" kern="1200" dirty="0">
            <a:effectLst>
              <a:outerShdw blurRad="38100" dist="38100" dir="2700000" algn="tl">
                <a:srgbClr val="000000">
                  <a:alpha val="43137"/>
                </a:srgbClr>
              </a:outerShdw>
            </a:effectLst>
          </a:endParaRPr>
        </a:p>
      </dsp:txBody>
      <dsp:txXfrm>
        <a:off x="0" y="1121699"/>
        <a:ext cx="7772400" cy="965250"/>
      </dsp:txXfrm>
    </dsp:sp>
    <dsp:sp modelId="{36B29B72-B4EF-47B0-BCD7-7B8D8115A6C9}">
      <dsp:nvSpPr>
        <dsp:cNvPr id="0" name=""/>
        <dsp:cNvSpPr/>
      </dsp:nvSpPr>
      <dsp:spPr>
        <a:xfrm>
          <a:off x="0" y="2107131"/>
          <a:ext cx="7772400"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63500" rIns="355600" bIns="63500" numCol="1" spcCol="1270" anchor="t" anchorCtr="0">
          <a:noAutofit/>
        </a:bodyPr>
        <a:lstStyle/>
        <a:p>
          <a:pPr marL="285750" lvl="1" indent="-285750" algn="l" defTabSz="1733550">
            <a:lnSpc>
              <a:spcPct val="90000"/>
            </a:lnSpc>
            <a:spcBef>
              <a:spcPct val="0"/>
            </a:spcBef>
            <a:spcAft>
              <a:spcPct val="20000"/>
            </a:spcAft>
            <a:buChar char="••"/>
          </a:pPr>
          <a:r>
            <a:rPr lang="en-US" sz="3900" b="1" kern="1200" dirty="0" smtClean="0">
              <a:effectLst>
                <a:outerShdw blurRad="38100" dist="38100" dir="2700000" algn="tl">
                  <a:srgbClr val="000000">
                    <a:alpha val="43137"/>
                  </a:srgbClr>
                </a:outerShdw>
              </a:effectLst>
            </a:rPr>
            <a:t>Links to Colleges/Universities</a:t>
          </a:r>
          <a:endParaRPr lang="en-US" sz="3900" b="1" kern="1200" dirty="0">
            <a:effectLst>
              <a:outerShdw blurRad="38100" dist="38100" dir="2700000" algn="tl">
                <a:srgbClr val="000000">
                  <a:alpha val="43137"/>
                </a:srgbClr>
              </a:outerShdw>
            </a:effectLst>
          </a:endParaRPr>
        </a:p>
        <a:p>
          <a:pPr marL="285750" lvl="1" indent="-285750" algn="l" defTabSz="1733550">
            <a:lnSpc>
              <a:spcPct val="90000"/>
            </a:lnSpc>
            <a:spcBef>
              <a:spcPct val="0"/>
            </a:spcBef>
            <a:spcAft>
              <a:spcPct val="20000"/>
            </a:spcAft>
            <a:buChar char="••"/>
          </a:pPr>
          <a:r>
            <a:rPr lang="en-US" sz="3900" b="1" kern="1200" dirty="0" smtClean="0">
              <a:effectLst>
                <a:outerShdw blurRad="38100" dist="38100" dir="2700000" algn="tl">
                  <a:srgbClr val="000000">
                    <a:alpha val="43137"/>
                  </a:srgbClr>
                </a:outerShdw>
              </a:effectLst>
            </a:rPr>
            <a:t>Transfer Course List</a:t>
          </a:r>
          <a:endParaRPr lang="en-US" sz="3900" b="1" kern="1200" dirty="0">
            <a:effectLst>
              <a:outerShdw blurRad="38100" dist="38100" dir="2700000" algn="tl">
                <a:srgbClr val="000000">
                  <a:alpha val="43137"/>
                </a:srgbClr>
              </a:outerShdw>
            </a:effectLst>
          </a:endParaRPr>
        </a:p>
        <a:p>
          <a:pPr marL="285750" lvl="1" indent="-285750" algn="l" defTabSz="1733550">
            <a:lnSpc>
              <a:spcPct val="90000"/>
            </a:lnSpc>
            <a:spcBef>
              <a:spcPct val="0"/>
            </a:spcBef>
            <a:spcAft>
              <a:spcPct val="20000"/>
            </a:spcAft>
            <a:buChar char="••"/>
          </a:pPr>
          <a:r>
            <a:rPr lang="en-US" sz="3900" b="1" kern="1200" dirty="0" smtClean="0">
              <a:effectLst>
                <a:outerShdw blurRad="38100" dist="38100" dir="2700000" algn="tl">
                  <a:srgbClr val="000000">
                    <a:alpha val="43137"/>
                  </a:srgbClr>
                </a:outerShdw>
              </a:effectLst>
            </a:rPr>
            <a:t>Curriculum Templates</a:t>
          </a:r>
          <a:endParaRPr lang="en-US" sz="3900" b="1" kern="1200" dirty="0">
            <a:effectLst>
              <a:outerShdw blurRad="38100" dist="38100" dir="2700000" algn="tl">
                <a:srgbClr val="000000">
                  <a:alpha val="43137"/>
                </a:srgbClr>
              </a:outerShdw>
            </a:effectLst>
          </a:endParaRPr>
        </a:p>
        <a:p>
          <a:pPr marL="285750" lvl="1" indent="-285750" algn="l" defTabSz="1733550">
            <a:lnSpc>
              <a:spcPct val="90000"/>
            </a:lnSpc>
            <a:spcBef>
              <a:spcPct val="0"/>
            </a:spcBef>
            <a:spcAft>
              <a:spcPct val="20000"/>
            </a:spcAft>
            <a:buChar char="••"/>
          </a:pPr>
          <a:r>
            <a:rPr lang="en-US" sz="3900" b="1" kern="1200" dirty="0" smtClean="0">
              <a:effectLst>
                <a:outerShdw blurRad="38100" dist="38100" dir="2700000" algn="tl">
                  <a:srgbClr val="000000">
                    <a:alpha val="43137"/>
                  </a:srgbClr>
                </a:outerShdw>
              </a:effectLst>
            </a:rPr>
            <a:t>Advisors Guide</a:t>
          </a:r>
          <a:endParaRPr lang="en-US" sz="3900" b="1" kern="1200" dirty="0">
            <a:effectLst>
              <a:outerShdw blurRad="38100" dist="38100" dir="2700000" algn="tl">
                <a:srgbClr val="000000">
                  <a:alpha val="43137"/>
                </a:srgbClr>
              </a:outerShdw>
            </a:effectLst>
          </a:endParaRPr>
        </a:p>
      </dsp:txBody>
      <dsp:txXfrm>
        <a:off x="0" y="2107131"/>
        <a:ext cx="7772400" cy="2691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803B29-72E6-49FB-84B2-A35647F72FCF}">
      <dsp:nvSpPr>
        <dsp:cNvPr id="0" name=""/>
        <dsp:cNvSpPr/>
      </dsp:nvSpPr>
      <dsp:spPr>
        <a:xfrm>
          <a:off x="0" y="1323"/>
          <a:ext cx="8305800" cy="5102753"/>
        </a:xfrm>
        <a:prstGeom prst="roundRect">
          <a:avLst/>
        </a:prstGeom>
        <a:solidFill>
          <a:srgbClr val="045830">
            <a:alpha val="84706"/>
          </a:srgb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kumimoji="0" lang="en-US" sz="4400" b="0"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Completion of the Louisiana Transfer Associate Degree (AALT, ASLT) guarantees that the student has met, in full, all lower division general education requirements at the receiving Louisiana public university.</a:t>
          </a:r>
          <a:r>
            <a:rPr kumimoji="0" lang="en-US" sz="3200" b="1"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a:t>
          </a:r>
          <a:endParaRPr lang="en-US" sz="3200" b="1" kern="1200" dirty="0">
            <a:effectLst>
              <a:outerShdw blurRad="38100" dist="38100" dir="2700000" algn="tl">
                <a:srgbClr val="000000">
                  <a:alpha val="43137"/>
                </a:srgbClr>
              </a:outerShdw>
            </a:effectLst>
          </a:endParaRPr>
        </a:p>
      </dsp:txBody>
      <dsp:txXfrm>
        <a:off x="0" y="1323"/>
        <a:ext cx="8305800" cy="510275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803B29-72E6-49FB-84B2-A35647F72FCF}">
      <dsp:nvSpPr>
        <dsp:cNvPr id="0" name=""/>
        <dsp:cNvSpPr/>
      </dsp:nvSpPr>
      <dsp:spPr>
        <a:xfrm>
          <a:off x="0" y="5099"/>
          <a:ext cx="8305800" cy="5171400"/>
        </a:xfrm>
        <a:prstGeom prst="roundRect">
          <a:avLst/>
        </a:prstGeom>
        <a:solidFill>
          <a:srgbClr val="045830">
            <a:alpha val="84706"/>
          </a:srgbClr>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kumimoji="0" lang="en-US" sz="4400" b="0"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Graduates transferring with the  transfer degree will have junior status. </a:t>
          </a:r>
          <a:r>
            <a:rPr kumimoji="0" lang="en-US" sz="4400" b="1"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Courses or GPA requirements for specific  majors</a:t>
          </a:r>
          <a:r>
            <a:rPr kumimoji="0" lang="en-US" sz="4400" b="0"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departments, or schools </a:t>
          </a:r>
          <a:r>
            <a:rPr kumimoji="0" lang="en-US" sz="4400" b="1"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are not </a:t>
          </a:r>
          <a:r>
            <a:rPr kumimoji="0" lang="en-US" sz="4400" b="1" i="1"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automatically</a:t>
          </a:r>
          <a:r>
            <a:rPr kumimoji="0" lang="en-US" sz="4400" b="1" i="0" u="none" strike="noStrike" kern="1200" cap="none" normalizeH="0" baseline="0" dirty="0" smtClean="0">
              <a:ln/>
              <a:effectLst>
                <a:outerShdw blurRad="38100" dist="38100" dir="2700000" algn="tl">
                  <a:srgbClr val="000000">
                    <a:alpha val="43137"/>
                  </a:srgbClr>
                </a:outerShdw>
              </a:effectLst>
              <a:latin typeface="Calibri" pitchFamily="34" charset="0"/>
              <a:ea typeface="Calibri" pitchFamily="34" charset="0"/>
              <a:cs typeface="Times New Roman" pitchFamily="18" charset="0"/>
            </a:rPr>
            <a:t> satisfied by an AALT/ASLT degree. </a:t>
          </a:r>
          <a:endParaRPr lang="en-US" sz="3200" b="1" kern="1200" dirty="0">
            <a:effectLst>
              <a:outerShdw blurRad="38100" dist="38100" dir="2700000" algn="tl">
                <a:srgbClr val="000000">
                  <a:alpha val="43137"/>
                </a:srgbClr>
              </a:outerShdw>
            </a:effectLst>
          </a:endParaRPr>
        </a:p>
      </dsp:txBody>
      <dsp:txXfrm>
        <a:off x="0" y="5099"/>
        <a:ext cx="8305800" cy="5171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73E0E9D7-061E-4740-AAFB-D51CBC88AA52}" type="datetimeFigureOut">
              <a:rPr lang="en-US"/>
              <a:pPr>
                <a:defRPr/>
              </a:pPr>
              <a:t>8/18/2011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520F038C-9D04-4872-A0B0-2ED93E13C6E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3DAFFD1-9A07-46D2-96EF-8AFF6F668BB1}" type="datetimeFigureOut">
              <a:rPr lang="en-US"/>
              <a:pPr>
                <a:defRPr/>
              </a:pPr>
              <a:t>8/18/2011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67661448-A456-430E-938C-12A0A82A1B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66806B-5C0A-4029-BA66-5D04F9E7C4D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60684-9A07-425B-90ED-AF24AC10BF88}"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139DAA-02EC-4A74-84A6-583428BCECD7}" type="slidenum">
              <a:rPr lang="en-US"/>
              <a:pPr fontAlgn="base">
                <a:spcBef>
                  <a:spcPct val="0"/>
                </a:spcBef>
                <a:spcAft>
                  <a:spcPct val="0"/>
                </a:spcAft>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582269-3D00-47E9-AC6F-2C47EFC9643A}" type="slidenum">
              <a:rPr lang="en-US"/>
              <a:pPr fontAlgn="base">
                <a:spcBef>
                  <a:spcPct val="0"/>
                </a:spcBef>
                <a:spcAft>
                  <a:spcPct val="0"/>
                </a:spcAft>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1353" tIns="45676" rIns="91353" bIns="45676" anchor="b"/>
          <a:lstStyle/>
          <a:p>
            <a:pPr algn="r" defTabSz="911225"/>
            <a:fld id="{6A6A426F-35B7-4295-9E3E-AEFF3AD65EC8}" type="slidenum">
              <a:rPr lang="en-US" sz="1200">
                <a:latin typeface="Calibri" pitchFamily="34" charset="0"/>
              </a:rPr>
              <a:pPr algn="r" defTabSz="911225"/>
              <a:t>2</a:t>
            </a:fld>
            <a:endParaRPr lang="en-US" sz="1200">
              <a:latin typeface="Calibri" pitchFamily="34" charset="0"/>
            </a:endParaRPr>
          </a:p>
        </p:txBody>
      </p:sp>
      <p:sp>
        <p:nvSpPr>
          <p:cNvPr id="30723" name="Rectangle 2"/>
          <p:cNvSpPr>
            <a:spLocks noGrp="1" noRot="1" noChangeAspect="1" noChangeArrowheads="1" noTextEdit="1"/>
          </p:cNvSpPr>
          <p:nvPr>
            <p:ph type="sldImg"/>
          </p:nvPr>
        </p:nvSpPr>
        <p:spPr bwMode="auto">
          <a:xfrm>
            <a:off x="1173163" y="687388"/>
            <a:ext cx="4683125" cy="3511550"/>
          </a:xfrm>
          <a:noFill/>
          <a:ln>
            <a:solidFill>
              <a:srgbClr val="000000"/>
            </a:solidFill>
            <a:miter lim="800000"/>
            <a:headEnd/>
            <a:tailEnd/>
          </a:ln>
        </p:spPr>
      </p:sp>
      <p:sp>
        <p:nvSpPr>
          <p:cNvPr id="30724" name="Rectangle 3"/>
          <p:cNvSpPr>
            <a:spLocks noGrp="1" noChangeArrowheads="1"/>
          </p:cNvSpPr>
          <p:nvPr>
            <p:ph type="body" idx="1"/>
          </p:nvPr>
        </p:nvSpPr>
        <p:spPr bwMode="auto">
          <a:xfrm>
            <a:off x="915988" y="4427538"/>
            <a:ext cx="5194300" cy="4198937"/>
          </a:xfrm>
          <a:noFill/>
        </p:spPr>
        <p:txBody>
          <a:bodyPr wrap="square" lIns="91353" tIns="45676" rIns="91353" bIns="45676" numCol="1" anchor="t" anchorCtr="0" compatLnSpc="1">
            <a:prstTxWarp prst="textNoShape">
              <a:avLst/>
            </a:prstTxWarp>
          </a:bodyPr>
          <a:lstStyle/>
          <a:p>
            <a:pPr>
              <a:spcBef>
                <a:spcPct val="0"/>
              </a:spcBef>
            </a:pPr>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793040-A9A7-4BF9-8BFE-42D8F53A02E6}"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5F8122-0E27-4C0A-A5AB-9DD8CA9D16C1}"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4B946D-7E5C-4F2A-95D2-30DEBBFD022C}"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FDCE04-3266-4E1E-A943-2772E4D850B2}"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FDBB0D-0ECE-462C-A590-F1924739F7E2}"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F4E9D9-99BD-4B51-9637-3A1F57BF169A}"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27B14-1E5C-4837-ACE8-C3468B819A13}"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05568C-C70B-4886-97CF-0A4F7CD74CF3}"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6B3602-8B91-4517-BBD7-96916702946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5C263A-1564-42A5-85D7-5AEA8D018AF4}"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2D4FD1-331B-473B-8B30-EF5BB4E0DB8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6A51BC-914E-443C-8288-D674CCC9D6B4}"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CE7B53-1D79-4968-9D90-C6826D592D7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540EAB-060B-476E-A8EE-61160BB309FD}"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BBEB1-B864-44AB-BE2E-BE878B2F729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04402-FDA7-4DD2-8913-06D620E7B124}"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DFC583-E7CC-4ADA-A24C-C33A1545AE9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4497431-A7F4-4FC5-8844-10C3314BFBF0}"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54A92-268A-4A27-97ED-D23560804BE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0D07EA-430F-4454-B796-D323A9CE6798}"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BC96A2-6D5D-4913-B750-316FBCE999C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8473D8D-4E7E-4683-AAFF-E0ECD97EC7CE}" type="datetimeFigureOut">
              <a:rPr lang="en-US"/>
              <a:pPr>
                <a:defRPr/>
              </a:pPr>
              <a:t>8/18/2011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DE2527-32E8-4CB1-A305-C12C6A6841D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544576-30E9-4B67-9B35-7F8277DA4676}" type="datetimeFigureOut">
              <a:rPr lang="en-US"/>
              <a:pPr>
                <a:defRPr/>
              </a:pPr>
              <a:t>8/18/2011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BC85E1E-2A37-4264-B0B6-F6529000C89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82B42D-1B22-4074-A945-AC9A16155832}" type="datetimeFigureOut">
              <a:rPr lang="en-US"/>
              <a:pPr>
                <a:defRPr/>
              </a:pPr>
              <a:t>8/18/2011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4E5699-B540-4F0A-8C2E-B67C564CC7E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EEF194-7FDC-4587-874A-83F5C72041E6}"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878FAA-6C0E-48B6-A855-A88E57F686B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68621F-2059-49B7-8B81-9FA0A5B7D08D}"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19ABF3-64ED-4E7A-8CED-3694E4DD1CF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921613-3F74-48A5-9A7E-3AD8620C08CA}"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78EBD4-A78B-4F8E-8AA7-6023DCD224E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A1C7A2-8E75-46B8-A244-EF200754E92A}"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C7FBBB-78A2-4711-88D0-3CD63DF3B11C}"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1D3176-C7FD-4D4F-BAF2-65A0717F3F26}"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614B10-9C5C-4BE7-8EF7-8829533DF91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9B8D446-E8F7-414F-A336-97E5E7CD35B5}"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94AE59-4EC6-4F58-9725-1A72D5D4CB7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A93DD7-7AF7-44C9-9EE9-96E4EC7A0788}"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62D7BC-CFB8-460D-A08D-6B11058ABAE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1E7D644-686B-4E34-A713-C72700BF2B4C}"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0F2C9-67AA-4750-9B2B-EA9408A8497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746CB0-1DDB-4AB5-95CC-71A21EBB09F8}"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491697-2DA4-439B-A87C-799100F35FE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260F85-0331-4B0B-A4F5-90943628A5F5}" type="datetimeFigureOut">
              <a:rPr lang="en-US"/>
              <a:pPr>
                <a:defRPr/>
              </a:pPr>
              <a:t>8/18/2011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276A43-9D60-4BFE-A927-9A035FCF5F48}"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D4B6F2-2560-4638-9A03-11E76935E1AA}" type="datetimeFigureOut">
              <a:rPr lang="en-US"/>
              <a:pPr>
                <a:defRPr/>
              </a:pPr>
              <a:t>8/18/2011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DCFCCA-5652-4A5E-B8B4-1F7FBCEAF1C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196D50-1B60-4CD5-A93D-2E1316B93E8A}" type="datetimeFigureOut">
              <a:rPr lang="en-US"/>
              <a:pPr>
                <a:defRPr/>
              </a:pPr>
              <a:t>8/18/2011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61851B-A8A1-4358-AFB7-447C7B65110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7A3134-D74D-4F06-BDD9-2417BAC74E73}"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17B8C9-ED6E-43A9-97E2-B5FA1C3DCCD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FCE465-EA3D-4AB2-B87D-3582AE698F49}"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084AC3-CA02-44DE-BABF-5E5486462CE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8A6E55-7B5E-44AC-BE66-BF3183CFC049}"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F4FC5-9C09-42E9-9A84-373EDC4AF14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F344E1-E04F-4F96-A542-FFA682C9450A}"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EE9A75-7AE4-428C-9803-10F4D08968D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F02C96-7429-417D-AF45-AD3E70F0A450}" type="datetimeFigureOut">
              <a:rPr lang="en-US"/>
              <a:pPr>
                <a:defRPr/>
              </a:pPr>
              <a:t>8/18/2011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25FFF-71F2-4D2A-94CC-27134BB7E2A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F5E245-42F8-466C-80A9-509158A4B8CA}"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C7DA5E-82DA-4510-A8D0-A3352BF6B4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CBF3B5-CC27-4637-8766-AFA3AD97F1FC}" type="datetimeFigureOut">
              <a:rPr lang="en-US"/>
              <a:pPr>
                <a:defRPr/>
              </a:pPr>
              <a:t>8/18/2011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BF3FA8-208B-4D83-A096-CDF05EEEE08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D05F26-97B0-4FB6-A5A4-DB36537AB6DB}" type="datetimeFigureOut">
              <a:rPr lang="en-US"/>
              <a:pPr>
                <a:defRPr/>
              </a:pPr>
              <a:t>8/18/2011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20D6DE-8190-4133-82FD-7207E1BB6DF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0B7AE0-32E8-4B50-B932-3ABA9922B331}" type="datetimeFigureOut">
              <a:rPr lang="en-US"/>
              <a:pPr>
                <a:defRPr/>
              </a:pPr>
              <a:t>8/18/2011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BCC7F3-B97F-4A5D-B013-AA5551D431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852397-4CEA-4BE1-A423-7FE1789CAEA5}"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AB9B6B-4DE7-4CE3-959F-50DAB310286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E859D0-6E01-498C-A05B-B89DC64153C0}" type="datetimeFigureOut">
              <a:rPr lang="en-US"/>
              <a:pPr>
                <a:defRPr/>
              </a:pPr>
              <a:t>8/18/2011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F2F6E4-06AA-45B5-8144-936D12AA9F3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Background 1 copy.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5728B16-4AC2-487A-B7EE-E555B92E86F6}" type="datetimeFigureOut">
              <a:rPr lang="en-US"/>
              <a:pPr>
                <a:defRPr/>
              </a:pPr>
              <a:t>8/18/2011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19EAA12-04CE-47CC-80E8-9A8A493054D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b="1"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8" descr="Background 2 AB copy.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6006D4A-E554-450E-B9D8-C534813B6AEB}" type="datetimeFigureOut">
              <a:rPr lang="en-US"/>
              <a:pPr>
                <a:defRPr/>
              </a:pPr>
              <a:t>8/18/2011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C805DD2-AA64-4D2E-B8CF-E4CDE28653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b="1"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Background 2 copy copy.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F0C3FC-8217-4797-B57E-A6372719D95B}" type="datetimeFigureOut">
              <a:rPr lang="en-US"/>
              <a:pPr>
                <a:defRPr/>
              </a:pPr>
              <a:t>8/18/2011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D43B20A-9224-4B92-B2F4-492974DBA9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fontAlgn="base">
        <a:spcBef>
          <a:spcPct val="0"/>
        </a:spcBef>
        <a:spcAft>
          <a:spcPct val="0"/>
        </a:spcAft>
        <a:defRPr sz="44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b="1" kern="1200">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fontAlgn="base">
        <a:spcBef>
          <a:spcPct val="20000"/>
        </a:spcBef>
        <a:spcAft>
          <a:spcPct val="0"/>
        </a:spcAft>
        <a:buFont typeface="Arial"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rtl="0" fontAlgn="base">
        <a:spcBef>
          <a:spcPct val="20000"/>
        </a:spcBef>
        <a:spcAft>
          <a:spcPct val="0"/>
        </a:spcAft>
        <a:buFont typeface="Arial" charset="0"/>
        <a:buChar char="•"/>
        <a:defRPr sz="2400" b="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rtl="0" fontAlgn="base">
        <a:spcBef>
          <a:spcPct val="20000"/>
        </a:spcBef>
        <a:spcAft>
          <a:spcPct val="0"/>
        </a:spcAft>
        <a:buFont typeface="Arial"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rtl="0" fontAlgn="base">
        <a:spcBef>
          <a:spcPct val="20000"/>
        </a:spcBef>
        <a:spcAft>
          <a:spcPct val="0"/>
        </a:spcAft>
        <a:buFont typeface="Arial" charset="0"/>
        <a:buChar char="»"/>
        <a:defRPr sz="2000" b="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latransferdegree.org/" TargetMode="External"/><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18.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latransferdegree.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0R-med.png"/>
          <p:cNvPicPr>
            <a:picLocks noChangeAspect="1"/>
          </p:cNvPicPr>
          <p:nvPr/>
        </p:nvPicPr>
        <p:blipFill>
          <a:blip r:embed="rId3" cstate="screen"/>
          <a:stretch>
            <a:fillRect/>
          </a:stretch>
        </p:blipFill>
        <p:spPr>
          <a:xfrm>
            <a:off x="3657600" y="228600"/>
            <a:ext cx="1752600" cy="1752600"/>
          </a:xfrm>
          <a:prstGeom prst="rect">
            <a:avLst/>
          </a:prstGeom>
          <a:effectLst>
            <a:glow rad="101600">
              <a:schemeClr val="bg1">
                <a:alpha val="60000"/>
              </a:schemeClr>
            </a:glow>
            <a:innerShdw blurRad="63500" dist="50800">
              <a:prstClr val="black">
                <a:alpha val="50000"/>
              </a:prstClr>
            </a:innerShdw>
          </a:effectLst>
        </p:spPr>
      </p:pic>
      <p:sp>
        <p:nvSpPr>
          <p:cNvPr id="9" name="TextBox 8"/>
          <p:cNvSpPr txBox="1"/>
          <p:nvPr/>
        </p:nvSpPr>
        <p:spPr>
          <a:xfrm>
            <a:off x="76200" y="1981200"/>
            <a:ext cx="8839200" cy="738664"/>
          </a:xfrm>
          <a:prstGeom prst="rect">
            <a:avLst/>
          </a:prstGeom>
          <a:noFill/>
        </p:spPr>
        <p:txBody>
          <a:bodyPr>
            <a:spAutoFit/>
          </a:bodyPr>
          <a:lstStyle/>
          <a:p>
            <a:pPr algn="ctr" fontAlgn="auto">
              <a:spcBef>
                <a:spcPts val="0"/>
              </a:spcBef>
              <a:spcAft>
                <a:spcPts val="0"/>
              </a:spcAft>
              <a:defRPr/>
            </a:pPr>
            <a:r>
              <a:rPr lang="en-US" sz="4200" cap="smal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Guiding Students to a Successful Future</a:t>
            </a:r>
          </a:p>
        </p:txBody>
      </p:sp>
      <p:sp>
        <p:nvSpPr>
          <p:cNvPr id="5124" name="TextBox 5"/>
          <p:cNvSpPr txBox="1">
            <a:spLocks noChangeArrowheads="1"/>
          </p:cNvSpPr>
          <p:nvPr/>
        </p:nvSpPr>
        <p:spPr bwMode="auto">
          <a:xfrm>
            <a:off x="76200" y="2743200"/>
            <a:ext cx="8839200" cy="708025"/>
          </a:xfrm>
          <a:prstGeom prst="rect">
            <a:avLst/>
          </a:prstGeom>
          <a:noFill/>
          <a:ln w="9525">
            <a:noFill/>
            <a:miter lim="800000"/>
            <a:headEnd/>
            <a:tailEnd/>
          </a:ln>
        </p:spPr>
        <p:txBody>
          <a:bodyPr>
            <a:spAutoFit/>
          </a:bodyPr>
          <a:lstStyle/>
          <a:p>
            <a:pPr algn="ctr"/>
            <a:r>
              <a:rPr lang="en-US" sz="4000" b="1">
                <a:latin typeface="Calibri" pitchFamily="34" charset="0"/>
              </a:rPr>
              <a:t>Louisiana Transfer Degree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TDG…More Information</a:t>
            </a:r>
            <a:endParaRPr lang="en-US" dirty="0"/>
          </a:p>
        </p:txBody>
      </p:sp>
      <p:graphicFrame>
        <p:nvGraphicFramePr>
          <p:cNvPr id="4" name="Content Placeholder 3"/>
          <p:cNvGraphicFramePr>
            <a:graphicFrameLocks noGrp="1"/>
          </p:cNvGraphicFramePr>
          <p:nvPr>
            <p:ph idx="1"/>
          </p:nvPr>
        </p:nvGraphicFramePr>
        <p:xfrm>
          <a:off x="914400" y="1295400"/>
          <a:ext cx="77724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0A49700-4200-4A92-B82D-FB766F868482}" type="slidenum">
              <a:rPr lang="en-US"/>
              <a:pPr>
                <a:defRPr/>
              </a:pPr>
              <a:t>11</a:t>
            </a:fld>
            <a:endParaRPr lang="en-US" dirty="0"/>
          </a:p>
        </p:txBody>
      </p:sp>
      <p:pic>
        <p:nvPicPr>
          <p:cNvPr id="15363" name="Picture 2"/>
          <p:cNvPicPr>
            <a:picLocks noChangeAspect="1" noChangeArrowheads="1"/>
          </p:cNvPicPr>
          <p:nvPr/>
        </p:nvPicPr>
        <p:blipFill>
          <a:blip r:embed="rId2" cstate="print"/>
          <a:srcRect/>
          <a:stretch>
            <a:fillRect/>
          </a:stretch>
        </p:blipFill>
        <p:spPr bwMode="auto">
          <a:xfrm>
            <a:off x="2438400" y="0"/>
            <a:ext cx="7977188" cy="7239000"/>
          </a:xfrm>
          <a:prstGeom prst="rect">
            <a:avLst/>
          </a:prstGeom>
          <a:noFill/>
          <a:ln w="9525">
            <a:noFill/>
            <a:miter lim="800000"/>
            <a:headEnd/>
            <a:tailEnd/>
          </a:ln>
        </p:spPr>
      </p:pic>
      <p:pic>
        <p:nvPicPr>
          <p:cNvPr id="15364" name="Picture 3"/>
          <p:cNvPicPr>
            <a:picLocks noChangeAspect="1" noChangeArrowheads="1"/>
          </p:cNvPicPr>
          <p:nvPr/>
        </p:nvPicPr>
        <p:blipFill>
          <a:blip r:embed="rId3" cstate="print"/>
          <a:srcRect/>
          <a:stretch>
            <a:fillRect/>
          </a:stretch>
        </p:blipFill>
        <p:spPr bwMode="auto">
          <a:xfrm>
            <a:off x="0" y="0"/>
            <a:ext cx="10972800" cy="11933238"/>
          </a:xfrm>
          <a:prstGeom prst="rect">
            <a:avLst/>
          </a:prstGeom>
          <a:noFill/>
          <a:ln w="9525">
            <a:noFill/>
            <a:miter lim="800000"/>
            <a:headEnd/>
            <a:tailEnd/>
          </a:ln>
        </p:spPr>
      </p:pic>
      <p:sp>
        <p:nvSpPr>
          <p:cNvPr id="5" name="TextBox 4"/>
          <p:cNvSpPr txBox="1"/>
          <p:nvPr/>
        </p:nvSpPr>
        <p:spPr>
          <a:xfrm>
            <a:off x="0" y="3027363"/>
            <a:ext cx="2514600" cy="554037"/>
          </a:xfrm>
          <a:prstGeom prst="rect">
            <a:avLst/>
          </a:prstGeom>
          <a:noFill/>
        </p:spPr>
        <p:txBody>
          <a:bodyPr>
            <a:spAutoFit/>
          </a:bodyPr>
          <a:lstStyle/>
          <a:p>
            <a:pPr fontAlgn="auto">
              <a:spcBef>
                <a:spcPts val="0"/>
              </a:spcBef>
              <a:spcAft>
                <a:spcPts val="0"/>
              </a:spcAft>
              <a:defRPr/>
            </a:pPr>
            <a:r>
              <a:rPr lang="en-US" b="1" dirty="0">
                <a:solidFill>
                  <a:schemeClr val="accent6">
                    <a:lumMod val="50000"/>
                  </a:schemeClr>
                </a:solidFill>
                <a:latin typeface="+mn-lt"/>
              </a:rPr>
              <a:t>Front Page</a:t>
            </a:r>
            <a:endParaRPr lang="en-US" b="1" dirty="0">
              <a:solidFill>
                <a:schemeClr val="accent6">
                  <a:lumMod val="50000"/>
                </a:schemeClr>
              </a:solidFill>
              <a:latin typeface="+mn-l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2AEE807-D282-4ADC-8391-2D05D23F37B7}" type="slidenum">
              <a:rPr lang="en-US"/>
              <a:pPr>
                <a:defRPr/>
              </a:pPr>
              <a:t>12</a:t>
            </a:fld>
            <a:endParaRPr lang="en-US" dirty="0"/>
          </a:p>
        </p:txBody>
      </p:sp>
      <p:pic>
        <p:nvPicPr>
          <p:cNvPr id="16387" name="Picture 2"/>
          <p:cNvPicPr>
            <a:picLocks noChangeAspect="1" noChangeArrowheads="1"/>
          </p:cNvPicPr>
          <p:nvPr/>
        </p:nvPicPr>
        <p:blipFill>
          <a:blip r:embed="rId2" cstate="print"/>
          <a:srcRect/>
          <a:stretch>
            <a:fillRect/>
          </a:stretch>
        </p:blipFill>
        <p:spPr bwMode="auto">
          <a:xfrm>
            <a:off x="-228600" y="-4191000"/>
            <a:ext cx="11277600" cy="11933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2"/>
          <p:cNvSpPr txBox="1">
            <a:spLocks noChangeArrowheads="1"/>
          </p:cNvSpPr>
          <p:nvPr/>
        </p:nvSpPr>
        <p:spPr bwMode="auto">
          <a:xfrm>
            <a:off x="533400" y="457200"/>
            <a:ext cx="86106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17411" name="Picture 24"/>
          <p:cNvPicPr>
            <a:picLocks noChangeAspect="1" noChangeArrowheads="1"/>
          </p:cNvPicPr>
          <p:nvPr/>
        </p:nvPicPr>
        <p:blipFill>
          <a:blip r:embed="rId2" cstate="print"/>
          <a:srcRect/>
          <a:stretch>
            <a:fillRect/>
          </a:stretch>
        </p:blipFill>
        <p:spPr bwMode="auto">
          <a:xfrm>
            <a:off x="506413" y="228600"/>
            <a:ext cx="8558212" cy="6477000"/>
          </a:xfrm>
          <a:prstGeom prst="rect">
            <a:avLst/>
          </a:prstGeom>
          <a:noFill/>
          <a:ln w="9525">
            <a:noFill/>
            <a:miter lim="800000"/>
            <a:headEnd/>
            <a:tailEnd/>
          </a:ln>
        </p:spPr>
      </p:pic>
      <p:sp>
        <p:nvSpPr>
          <p:cNvPr id="27" name="Right Arrow 26"/>
          <p:cNvSpPr/>
          <p:nvPr/>
        </p:nvSpPr>
        <p:spPr>
          <a:xfrm rot="20196587">
            <a:off x="1844675" y="1874838"/>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ight Arrow 27"/>
          <p:cNvSpPr/>
          <p:nvPr/>
        </p:nvSpPr>
        <p:spPr>
          <a:xfrm rot="12511899">
            <a:off x="5951538" y="1989138"/>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457200" y="696913"/>
            <a:ext cx="10507663" cy="7608887"/>
          </a:xfrm>
          <a:prstGeom prst="rect">
            <a:avLst/>
          </a:prstGeom>
          <a:noFill/>
          <a:ln w="9525">
            <a:noFill/>
            <a:miter lim="800000"/>
            <a:headEnd/>
            <a:tailEnd/>
          </a:ln>
        </p:spPr>
      </p:pic>
      <p:sp>
        <p:nvSpPr>
          <p:cNvPr id="5" name="Title 1"/>
          <p:cNvSpPr>
            <a:spLocks noGrp="1"/>
          </p:cNvSpPr>
          <p:nvPr>
            <p:ph type="title"/>
          </p:nvPr>
        </p:nvSpPr>
        <p:spPr>
          <a:xfrm>
            <a:off x="457200" y="0"/>
            <a:ext cx="8229600" cy="563563"/>
          </a:xfrm>
        </p:spPr>
        <p:txBody>
          <a:bodyPr>
            <a:noAutofit/>
          </a:bodyPr>
          <a:lstStyle/>
          <a:p>
            <a:pPr fontAlgn="auto">
              <a:spcAft>
                <a:spcPts val="0"/>
              </a:spcAft>
              <a:defRPr/>
            </a:pPr>
            <a:r>
              <a:rPr lang="en-US" sz="3200" dirty="0" smtClean="0"/>
              <a:t>Articulation Matrix = </a:t>
            </a:r>
            <a:r>
              <a:rPr lang="en-US" sz="3200" dirty="0" smtClean="0">
                <a:solidFill>
                  <a:srgbClr val="045830"/>
                </a:solidFill>
              </a:rPr>
              <a:t>Transfer Course Guide</a:t>
            </a:r>
            <a:endParaRPr lang="en-US" sz="3200" dirty="0">
              <a:solidFill>
                <a:srgbClr val="04583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563562"/>
          </a:xfrm>
        </p:spPr>
        <p:txBody>
          <a:bodyPr>
            <a:noAutofit/>
          </a:bodyPr>
          <a:lstStyle/>
          <a:p>
            <a:pPr fontAlgn="auto">
              <a:spcAft>
                <a:spcPts val="0"/>
              </a:spcAft>
              <a:defRPr/>
            </a:pPr>
            <a:r>
              <a:rPr lang="en-US" sz="3200" dirty="0" smtClean="0"/>
              <a:t>Articulation Matrix = </a:t>
            </a:r>
            <a:r>
              <a:rPr lang="en-US" sz="3200" dirty="0" smtClean="0">
                <a:solidFill>
                  <a:srgbClr val="045830"/>
                </a:solidFill>
              </a:rPr>
              <a:t>Transfer Course Guide</a:t>
            </a:r>
            <a:endParaRPr lang="en-US" sz="3200" dirty="0">
              <a:solidFill>
                <a:srgbClr val="045830"/>
              </a:solidFill>
            </a:endParaRPr>
          </a:p>
        </p:txBody>
      </p:sp>
      <p:pic>
        <p:nvPicPr>
          <p:cNvPr id="19459" name="Picture 2"/>
          <p:cNvPicPr>
            <a:picLocks noChangeAspect="1" noChangeArrowheads="1"/>
          </p:cNvPicPr>
          <p:nvPr/>
        </p:nvPicPr>
        <p:blipFill>
          <a:blip r:embed="rId2" cstate="print"/>
          <a:srcRect/>
          <a:stretch>
            <a:fillRect/>
          </a:stretch>
        </p:blipFill>
        <p:spPr bwMode="auto">
          <a:xfrm>
            <a:off x="838200" y="762000"/>
            <a:ext cx="97536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Grp="1" noChangeAspect="1" noChangeArrowheads="1"/>
          </p:cNvPicPr>
          <p:nvPr>
            <p:ph idx="1"/>
          </p:nvPr>
        </p:nvPicPr>
        <p:blipFill>
          <a:blip r:embed="rId2" cstate="print"/>
          <a:srcRect/>
          <a:stretch>
            <a:fillRect/>
          </a:stretch>
        </p:blipFill>
        <p:spPr bwMode="auto">
          <a:xfrm>
            <a:off x="1785938" y="0"/>
            <a:ext cx="7205662" cy="6781800"/>
          </a:xfrm>
        </p:spPr>
      </p:pic>
      <p:pic>
        <p:nvPicPr>
          <p:cNvPr id="20483" name="Picture 2">
            <a:hlinkClick r:id="rId3"/>
          </p:cNvPr>
          <p:cNvPicPr>
            <a:picLocks noGrp="1" noChangeAspect="1" noChangeArrowheads="1"/>
          </p:cNvPicPr>
          <p:nvPr>
            <p:ph idx="1"/>
          </p:nvPr>
        </p:nvPicPr>
        <p:blipFill>
          <a:blip r:embed="rId4" cstate="print">
            <a:clrChange>
              <a:clrFrom>
                <a:srgbClr val="FDFDFD"/>
              </a:clrFrom>
              <a:clrTo>
                <a:srgbClr val="FDFDFD">
                  <a:alpha val="0"/>
                </a:srgbClr>
              </a:clrTo>
            </a:clrChange>
          </a:blip>
          <a:srcRect/>
          <a:stretch>
            <a:fillRect/>
          </a:stretch>
        </p:blipFill>
        <p:spPr bwMode="auto">
          <a:xfrm>
            <a:off x="228600" y="76200"/>
            <a:ext cx="1447800" cy="952500"/>
          </a:xfrm>
        </p:spPr>
      </p:pic>
      <p:sp>
        <p:nvSpPr>
          <p:cNvPr id="7" name="Right Arrow 6"/>
          <p:cNvSpPr/>
          <p:nvPr/>
        </p:nvSpPr>
        <p:spPr>
          <a:xfrm rot="20196587">
            <a:off x="703263" y="5743575"/>
            <a:ext cx="1066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487363"/>
          </a:xfrm>
        </p:spPr>
        <p:txBody>
          <a:bodyPr>
            <a:normAutofit fontScale="90000"/>
          </a:bodyPr>
          <a:lstStyle/>
          <a:p>
            <a:pPr fontAlgn="auto">
              <a:spcAft>
                <a:spcPts val="0"/>
              </a:spcAft>
              <a:defRPr/>
            </a:pPr>
            <a:r>
              <a:rPr lang="en-US" sz="4000" dirty="0" smtClean="0"/>
              <a:t>LT - Curriculum Planning Templates</a:t>
            </a:r>
            <a:endParaRPr lang="en-US" sz="4000" dirty="0"/>
          </a:p>
        </p:txBody>
      </p:sp>
      <p:graphicFrame>
        <p:nvGraphicFramePr>
          <p:cNvPr id="4" name="Table 3"/>
          <p:cNvGraphicFramePr>
            <a:graphicFrameLocks noGrp="1"/>
          </p:cNvGraphicFramePr>
          <p:nvPr/>
        </p:nvGraphicFramePr>
        <p:xfrm>
          <a:off x="609600" y="990600"/>
          <a:ext cx="8305800" cy="5721350"/>
        </p:xfrm>
        <a:graphic>
          <a:graphicData uri="http://schemas.openxmlformats.org/drawingml/2006/table">
            <a:tbl>
              <a:tblPr/>
              <a:tblGrid>
                <a:gridCol w="967666"/>
                <a:gridCol w="967666"/>
                <a:gridCol w="1270062"/>
                <a:gridCol w="5100406"/>
              </a:tblGrid>
              <a:tr h="469901">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gridSpan="2">
                  <a:txBody>
                    <a:bodyPr/>
                    <a:lstStyle/>
                    <a:p>
                      <a:pPr algn="l" fontAlgn="ctr"/>
                      <a:r>
                        <a:rPr lang="en-US" sz="2800" b="1" i="0" u="none" strike="noStrike" dirty="0">
                          <a:solidFill>
                            <a:srgbClr val="000000"/>
                          </a:solidFill>
                          <a:latin typeface="Calibri"/>
                        </a:rPr>
                        <a:t>HUMANITIES </a:t>
                      </a:r>
                      <a:r>
                        <a:rPr lang="en-US" sz="2800" b="1" i="0" u="none" strike="noStrike" dirty="0" smtClean="0">
                          <a:solidFill>
                            <a:srgbClr val="000000"/>
                          </a:solidFill>
                          <a:latin typeface="Calibri"/>
                        </a:rPr>
                        <a:t>Concentration:  </a:t>
                      </a:r>
                      <a:r>
                        <a:rPr lang="en-US" sz="2800" b="1" i="1" u="none" strike="noStrike" dirty="0">
                          <a:solidFill>
                            <a:srgbClr val="000000"/>
                          </a:solidFill>
                          <a:latin typeface="Calibri"/>
                        </a:rPr>
                        <a:t>(General)</a:t>
                      </a:r>
                      <a:endParaRPr lang="en-US" sz="2800" b="1" i="0" u="none" strike="noStrike" dirty="0">
                        <a:solidFill>
                          <a:srgbClr val="000000"/>
                        </a:solidFill>
                        <a:latin typeface="Calibri"/>
                      </a:endParaRP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endParaRPr lang="en-US"/>
                    </a:p>
                  </a:txBody>
                  <a:tcPr/>
                </a:tc>
              </a:tr>
              <a:tr h="469901">
                <a:tc>
                  <a:txBody>
                    <a:bodyPr/>
                    <a:lstStyle/>
                    <a:p>
                      <a:pPr algn="ctr" fontAlgn="ctr"/>
                      <a:endParaRPr lang="en-US" sz="9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9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0" i="0" u="none" strike="noStrike">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2400" b="1" i="0" u="none" strike="noStrike" dirty="0" smtClean="0">
                          <a:solidFill>
                            <a:srgbClr val="000000"/>
                          </a:solidFill>
                          <a:latin typeface="Calibri"/>
                        </a:rPr>
                        <a:t>Campus</a:t>
                      </a:r>
                      <a:endParaRPr lang="en-US" sz="2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r" fontAlgn="ctr"/>
                      <a:endParaRPr lang="en-US" sz="9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r" fontAlgn="ctr"/>
                      <a:endParaRPr lang="en-US" sz="900" b="0"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r" fontAlgn="ctr"/>
                      <a:endParaRPr lang="en-US" sz="1400" b="0"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Calibri"/>
                        </a:rPr>
                        <a:t>English (6 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69901">
                <a:tc gridSpan="3">
                  <a:txBody>
                    <a:bodyPr/>
                    <a:lstStyle/>
                    <a:p>
                      <a:pPr algn="r" fontAlgn="ctr"/>
                      <a:r>
                        <a:rPr lang="en-US" sz="1600" b="1" i="1" u="none" strike="noStrike" dirty="0">
                          <a:solidFill>
                            <a:srgbClr val="000000"/>
                          </a:solidFill>
                          <a:latin typeface="Calibri"/>
                        </a:rPr>
                        <a:t>English Comp I--3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gridSpan="3">
                  <a:txBody>
                    <a:bodyPr/>
                    <a:lstStyle/>
                    <a:p>
                      <a:pPr algn="r" fontAlgn="ctr"/>
                      <a:r>
                        <a:rPr lang="en-US" sz="1600" b="1" i="1" u="none" strike="noStrike" dirty="0">
                          <a:solidFill>
                            <a:srgbClr val="000000"/>
                          </a:solidFill>
                          <a:latin typeface="Calibri"/>
                        </a:rPr>
                        <a:t>English Comp II/ Adv English Comp--3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r" fontAlgn="b"/>
                      <a:endParaRPr lang="en-US" sz="95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ctr"/>
                      <a:endParaRPr lang="en-US" sz="1000" b="1"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Calibri"/>
                        </a:rPr>
                        <a:t>Math/Analytical Reasoning (6 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69901">
                <a:tc gridSpan="3">
                  <a:txBody>
                    <a:bodyPr/>
                    <a:lstStyle/>
                    <a:p>
                      <a:pPr algn="r" fontAlgn="ctr"/>
                      <a:r>
                        <a:rPr lang="en-US" sz="1600" b="1" i="1" u="none" strike="noStrike" dirty="0">
                          <a:solidFill>
                            <a:srgbClr val="000000"/>
                          </a:solidFill>
                          <a:latin typeface="Calibri"/>
                        </a:rPr>
                        <a:t>College Algebra--3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gridSpan="3">
                  <a:txBody>
                    <a:bodyPr/>
                    <a:lstStyle/>
                    <a:p>
                      <a:pPr algn="r" fontAlgn="ctr"/>
                      <a:r>
                        <a:rPr lang="en-US" sz="1600" b="1" i="1" u="none" strike="noStrike" dirty="0">
                          <a:solidFill>
                            <a:srgbClr val="000000"/>
                          </a:solidFill>
                          <a:latin typeface="Calibri"/>
                        </a:rPr>
                        <a:t>GenEd Math Elective--3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a:txBody>
                    <a:bodyPr/>
                    <a:lstStyle/>
                    <a:p>
                      <a:pPr algn="r" fontAlgn="b"/>
                      <a:endParaRPr lang="en-US" sz="95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ctr"/>
                      <a:endParaRPr lang="en-US" sz="1000" b="1" i="0" u="none" strike="noStrike">
                        <a:solidFill>
                          <a:srgbClr val="000000"/>
                        </a:solidFill>
                        <a:latin typeface="Calibri"/>
                      </a:endParaRPr>
                    </a:p>
                  </a:txBody>
                  <a:tcPr marL="9525" marR="9525" marT="9525" marB="0" anchor="ctr">
                    <a:lnL>
                      <a:noFill/>
                    </a:lnL>
                    <a:lnR>
                      <a:noFill/>
                    </a:lnR>
                    <a:lnT>
                      <a:noFill/>
                    </a:lnT>
                    <a:lnB>
                      <a:noFill/>
                    </a:lnB>
                  </a:tcPr>
                </a:tc>
                <a:tc>
                  <a:txBody>
                    <a:bodyPr/>
                    <a:lstStyle/>
                    <a:p>
                      <a:pPr algn="r" fontAlgn="ctr"/>
                      <a:endParaRPr lang="en-US" sz="1600" b="1"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Calibri"/>
                        </a:rPr>
                        <a:t>Natural Sciences (9-10 w/9 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69901">
                <a:tc gridSpan="3">
                  <a:txBody>
                    <a:bodyPr/>
                    <a:lstStyle/>
                    <a:p>
                      <a:pPr algn="r" fontAlgn="ctr"/>
                      <a:r>
                        <a:rPr lang="en-US" sz="1600" b="1" i="1" u="none" strike="noStrike" dirty="0">
                          <a:solidFill>
                            <a:srgbClr val="000000"/>
                          </a:solidFill>
                          <a:latin typeface="Calibri"/>
                        </a:rPr>
                        <a:t>Sequence in Biological or Physical Sciences--6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gridSpan="3">
                  <a:txBody>
                    <a:bodyPr/>
                    <a:lstStyle/>
                    <a:p>
                      <a:pPr algn="r" fontAlgn="ctr"/>
                      <a:r>
                        <a:rPr lang="en-US" sz="1600" b="1" i="1" u="none" strike="noStrike" dirty="0">
                          <a:solidFill>
                            <a:srgbClr val="000000"/>
                          </a:solidFill>
                          <a:latin typeface="Calibri"/>
                        </a:rPr>
                        <a:t>Lecture in Area Opposite of Sequence--3</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9901">
                <a:tc gridSpan="3">
                  <a:txBody>
                    <a:bodyPr/>
                    <a:lstStyle/>
                    <a:p>
                      <a:pPr algn="r" fontAlgn="ctr"/>
                      <a:r>
                        <a:rPr lang="en-US" sz="1600" b="1" i="1" u="none" strike="noStrike" dirty="0">
                          <a:solidFill>
                            <a:srgbClr val="000000"/>
                          </a:solidFill>
                          <a:latin typeface="Calibri"/>
                        </a:rPr>
                        <a:t>Lab to Augment One of the Above Science Lectures--0-1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487363"/>
          </a:xfrm>
        </p:spPr>
        <p:txBody>
          <a:bodyPr>
            <a:normAutofit fontScale="90000"/>
          </a:bodyPr>
          <a:lstStyle/>
          <a:p>
            <a:pPr fontAlgn="auto">
              <a:spcAft>
                <a:spcPts val="0"/>
              </a:spcAft>
              <a:defRPr/>
            </a:pPr>
            <a:r>
              <a:rPr lang="en-US" sz="4000" dirty="0" smtClean="0"/>
              <a:t>LT - Curriculum Planning Templates</a:t>
            </a:r>
            <a:endParaRPr lang="en-US" sz="4000" dirty="0"/>
          </a:p>
        </p:txBody>
      </p:sp>
      <p:graphicFrame>
        <p:nvGraphicFramePr>
          <p:cNvPr id="5" name="Table 4"/>
          <p:cNvGraphicFramePr>
            <a:graphicFrameLocks noGrp="1"/>
          </p:cNvGraphicFramePr>
          <p:nvPr/>
        </p:nvGraphicFramePr>
        <p:xfrm>
          <a:off x="457201" y="609600"/>
          <a:ext cx="8381999" cy="6113172"/>
        </p:xfrm>
        <a:graphic>
          <a:graphicData uri="http://schemas.openxmlformats.org/drawingml/2006/table">
            <a:tbl>
              <a:tblPr/>
              <a:tblGrid>
                <a:gridCol w="877926"/>
                <a:gridCol w="877926"/>
                <a:gridCol w="2067518"/>
                <a:gridCol w="4446457"/>
                <a:gridCol w="38646"/>
                <a:gridCol w="73526"/>
              </a:tblGrid>
              <a:tr h="283938">
                <a:tc>
                  <a:txBody>
                    <a:bodyPr/>
                    <a:lstStyle/>
                    <a:p>
                      <a:pPr algn="r" fontAlgn="b"/>
                      <a:endParaRPr lang="en-US" sz="1600" b="0" i="0" u="none" strike="noStrike" dirty="0">
                        <a:solidFill>
                          <a:srgbClr val="000000"/>
                        </a:solidFill>
                        <a:latin typeface="Calibri"/>
                      </a:endParaRPr>
                    </a:p>
                  </a:txBody>
                  <a:tcPr marL="6623" marR="6623" marT="6623" marB="0" anchor="b">
                    <a:lnL>
                      <a:noFill/>
                    </a:lnL>
                    <a:lnR>
                      <a:noFill/>
                    </a:lnR>
                    <a:lnT>
                      <a:noFill/>
                    </a:lnT>
                    <a:lnB>
                      <a:noFill/>
                    </a:lnB>
                  </a:tcPr>
                </a:tc>
                <a:tc>
                  <a:txBody>
                    <a:bodyPr/>
                    <a:lstStyle/>
                    <a:p>
                      <a:pPr algn="r" fontAlgn="ctr"/>
                      <a:endParaRPr lang="en-US" sz="1600" b="0" i="0" u="none" strike="noStrike">
                        <a:solidFill>
                          <a:srgbClr val="000000"/>
                        </a:solidFill>
                        <a:latin typeface="Calibri"/>
                      </a:endParaRPr>
                    </a:p>
                  </a:txBody>
                  <a:tcPr marL="6623" marR="6623" marT="6623" marB="0" anchor="ctr">
                    <a:lnL>
                      <a:noFill/>
                    </a:lnL>
                    <a:lnR>
                      <a:noFill/>
                    </a:lnR>
                    <a:lnT>
                      <a:noFill/>
                    </a:lnT>
                    <a:lnB>
                      <a:noFill/>
                    </a:lnB>
                  </a:tcPr>
                </a:tc>
                <a:tc>
                  <a:txBody>
                    <a:bodyPr/>
                    <a:lstStyle/>
                    <a:p>
                      <a:pPr algn="r" fontAlgn="ctr"/>
                      <a:endParaRPr lang="en-US" sz="1600" b="1" i="0" u="none" strike="noStrike">
                        <a:solidFill>
                          <a:srgbClr val="000000"/>
                        </a:solidFill>
                        <a:latin typeface="Calibri"/>
                      </a:endParaRP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1" i="0" u="none" strike="noStrike" dirty="0">
                          <a:solidFill>
                            <a:srgbClr val="000000"/>
                          </a:solidFill>
                          <a:latin typeface="Calibri"/>
                        </a:rPr>
                        <a:t>Humanities </a:t>
                      </a:r>
                      <a:r>
                        <a:rPr lang="en-US" sz="1600" b="1" i="0" u="none" strike="noStrike" dirty="0">
                          <a:solidFill>
                            <a:srgbClr val="000000"/>
                          </a:solidFill>
                          <a:latin typeface="Calibri"/>
                        </a:rPr>
                        <a:t>(24-30 Hours </a:t>
                      </a:r>
                      <a:r>
                        <a:rPr lang="en-US" sz="1400" b="1" i="0" u="none" strike="noStrike" dirty="0">
                          <a:solidFill>
                            <a:srgbClr val="000000"/>
                          </a:solidFill>
                          <a:latin typeface="Calibri"/>
                        </a:rPr>
                        <a:t>= 9 </a:t>
                      </a:r>
                      <a:r>
                        <a:rPr lang="en-US" sz="1400" b="1" i="0" u="none" strike="noStrike" dirty="0" err="1">
                          <a:solidFill>
                            <a:srgbClr val="000000"/>
                          </a:solidFill>
                          <a:latin typeface="Calibri"/>
                        </a:rPr>
                        <a:t>GenEd</a:t>
                      </a:r>
                      <a:r>
                        <a:rPr lang="en-US" sz="1400" b="1" i="0" u="none" strike="noStrike" dirty="0">
                          <a:solidFill>
                            <a:srgbClr val="000000"/>
                          </a:solidFill>
                          <a:latin typeface="Calibri"/>
                        </a:rPr>
                        <a:t> + 15-21</a:t>
                      </a:r>
                      <a:r>
                        <a:rPr lang="en-US" sz="1600" b="1" i="0" u="none" strike="noStrike" dirty="0">
                          <a:solidFill>
                            <a:srgbClr val="000000"/>
                          </a:solidFill>
                          <a:latin typeface="Calibri"/>
                        </a:rPr>
                        <a:t>)</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5671">
                <a:tc gridSpan="3">
                  <a:txBody>
                    <a:bodyPr/>
                    <a:lstStyle/>
                    <a:p>
                      <a:pPr algn="r" fontAlgn="ctr"/>
                      <a:r>
                        <a:rPr lang="en-US" sz="1600" b="1" i="1" u="none" strike="noStrike" dirty="0" smtClean="0">
                          <a:solidFill>
                            <a:srgbClr val="000000"/>
                          </a:solidFill>
                          <a:latin typeface="Calibri"/>
                        </a:rPr>
                        <a:t>*  GE </a:t>
                      </a:r>
                      <a:r>
                        <a:rPr lang="en-US" sz="1600" b="1" i="1" u="none" strike="noStrike" dirty="0">
                          <a:solidFill>
                            <a:srgbClr val="000000"/>
                          </a:solidFill>
                          <a:latin typeface="Calibri"/>
                        </a:rPr>
                        <a:t>Literature (3 Hours)</a:t>
                      </a: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3">
                  <a:txBody>
                    <a:bodyPr/>
                    <a:lstStyle/>
                    <a:p>
                      <a:pPr algn="r"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a:noFill/>
                    </a:lnR>
                    <a:lnT>
                      <a:noFill/>
                    </a:lnT>
                    <a:lnB>
                      <a:noFill/>
                    </a:lnB>
                  </a:tcPr>
                </a:tc>
              </a:tr>
              <a:tr h="428225">
                <a:tc gridSpan="3">
                  <a:txBody>
                    <a:bodyPr/>
                    <a:lstStyle/>
                    <a:p>
                      <a:pPr algn="r" fontAlgn="ctr"/>
                      <a:r>
                        <a:rPr lang="en-US" sz="1600" b="1" i="1" u="none" strike="noStrike" dirty="0">
                          <a:solidFill>
                            <a:srgbClr val="000000"/>
                          </a:solidFill>
                          <a:latin typeface="Calibri"/>
                        </a:rPr>
                        <a:t>History Sequence or Humanities (6 Hours)</a:t>
                      </a: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415555">
                <a:tc gridSpan="3">
                  <a:txBody>
                    <a:bodyPr/>
                    <a:lstStyle/>
                    <a:p>
                      <a:pPr algn="r" fontAlgn="ctr"/>
                      <a:r>
                        <a:rPr lang="en-US" sz="1600" b="1" i="1" u="none" strike="noStrike" dirty="0">
                          <a:solidFill>
                            <a:srgbClr val="000000"/>
                          </a:solidFill>
                          <a:latin typeface="Calibri"/>
                        </a:rPr>
                        <a:t>Foreign Language Sequence (9 - 14 Hours)</a:t>
                      </a: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283938">
                <a:tc gridSpan="3">
                  <a:txBody>
                    <a:bodyPr/>
                    <a:lstStyle/>
                    <a:p>
                      <a:pPr algn="r" fontAlgn="ctr"/>
                      <a:r>
                        <a:rPr lang="en-US" sz="1600" b="1" i="1" u="none" strike="noStrike" dirty="0">
                          <a:solidFill>
                            <a:srgbClr val="000000"/>
                          </a:solidFill>
                          <a:latin typeface="Calibri"/>
                        </a:rPr>
                        <a:t>Humanities Electives (6 - 12 Hours)</a:t>
                      </a: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92473">
                <a:tc>
                  <a:txBody>
                    <a:bodyPr/>
                    <a:lstStyle/>
                    <a:p>
                      <a:pPr algn="r" fontAlgn="b"/>
                      <a:endParaRPr lang="en-US" sz="1600" b="1" i="0" u="none" strike="noStrike" dirty="0">
                        <a:solidFill>
                          <a:srgbClr val="000000"/>
                        </a:solidFill>
                        <a:latin typeface="Calibri"/>
                      </a:endParaRPr>
                    </a:p>
                  </a:txBody>
                  <a:tcPr marL="6623" marR="6623" marT="6623" marB="0" anchor="b">
                    <a:lnL>
                      <a:noFill/>
                    </a:lnL>
                    <a:lnR>
                      <a:noFill/>
                    </a:lnR>
                    <a:lnT>
                      <a:noFill/>
                    </a:lnT>
                    <a:lnB>
                      <a:noFill/>
                    </a:lnB>
                  </a:tcPr>
                </a:tc>
                <a:tc>
                  <a:txBody>
                    <a:bodyPr/>
                    <a:lstStyle/>
                    <a:p>
                      <a:pPr algn="r" fontAlgn="ctr"/>
                      <a:endParaRPr lang="en-US" sz="1600" b="1" i="0" u="none" strike="noStrike" dirty="0">
                        <a:solidFill>
                          <a:srgbClr val="000000"/>
                        </a:solidFill>
                        <a:latin typeface="Calibri"/>
                      </a:endParaRPr>
                    </a:p>
                  </a:txBody>
                  <a:tcPr marL="6623" marR="6623" marT="6623" marB="0" anchor="ctr">
                    <a:lnL>
                      <a:noFill/>
                    </a:lnL>
                    <a:lnR>
                      <a:noFill/>
                    </a:lnR>
                    <a:lnT>
                      <a:noFill/>
                    </a:lnT>
                    <a:lnB>
                      <a:noFill/>
                    </a:lnB>
                  </a:tcPr>
                </a:tc>
                <a:tc>
                  <a:txBody>
                    <a:bodyPr/>
                    <a:lstStyle/>
                    <a:p>
                      <a:pPr algn="r" fontAlgn="ctr"/>
                      <a:endParaRPr lang="en-US" sz="1600" b="1" i="0" u="none" strike="noStrike">
                        <a:solidFill>
                          <a:srgbClr val="000000"/>
                        </a:solidFill>
                        <a:latin typeface="Calibri"/>
                      </a:endParaRP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700" b="1" i="0" u="none" strike="noStrike" dirty="0">
                          <a:solidFill>
                            <a:srgbClr val="000000"/>
                          </a:solidFill>
                          <a:latin typeface="Calibri"/>
                        </a:rPr>
                        <a:t>Social/Behavioral Sciences </a:t>
                      </a:r>
                      <a:r>
                        <a:rPr lang="en-US" sz="1600" b="1" i="0" u="none" strike="noStrike" dirty="0" smtClean="0">
                          <a:solidFill>
                            <a:srgbClr val="000000"/>
                          </a:solidFill>
                          <a:latin typeface="Calibri"/>
                        </a:rPr>
                        <a:t>(</a:t>
                      </a:r>
                      <a:r>
                        <a:rPr lang="en-US" sz="1600" b="1" i="0" u="none" strike="noStrike" dirty="0">
                          <a:solidFill>
                            <a:srgbClr val="000000"/>
                          </a:solidFill>
                          <a:latin typeface="Calibri"/>
                        </a:rPr>
                        <a:t>6-12 </a:t>
                      </a:r>
                      <a:r>
                        <a:rPr lang="en-US" sz="1400" b="1" i="0" u="none" strike="noStrike" dirty="0" smtClean="0">
                          <a:solidFill>
                            <a:srgbClr val="000000"/>
                          </a:solidFill>
                          <a:latin typeface="Calibri"/>
                        </a:rPr>
                        <a:t>Hrs </a:t>
                      </a:r>
                      <a:r>
                        <a:rPr lang="en-US" sz="1400" b="1" i="0" u="none" strike="noStrike" dirty="0">
                          <a:solidFill>
                            <a:srgbClr val="000000"/>
                          </a:solidFill>
                          <a:latin typeface="Calibri"/>
                        </a:rPr>
                        <a:t>= 6 </a:t>
                      </a:r>
                      <a:r>
                        <a:rPr lang="en-US" sz="1400" b="1" i="0" u="none" strike="noStrike" dirty="0" err="1">
                          <a:solidFill>
                            <a:srgbClr val="000000"/>
                          </a:solidFill>
                          <a:latin typeface="Calibri"/>
                        </a:rPr>
                        <a:t>GenEd</a:t>
                      </a:r>
                      <a:r>
                        <a:rPr lang="en-US" sz="1400" b="1" i="0" u="none" strike="noStrike" dirty="0">
                          <a:solidFill>
                            <a:srgbClr val="000000"/>
                          </a:solidFill>
                          <a:latin typeface="Calibri"/>
                        </a:rPr>
                        <a:t> + 0-6</a:t>
                      </a:r>
                      <a:r>
                        <a:rPr lang="en-US" sz="1600" b="1" i="0" u="none" strike="noStrike" dirty="0">
                          <a:solidFill>
                            <a:srgbClr val="000000"/>
                          </a:solidFill>
                          <a:latin typeface="Calibri"/>
                        </a:rPr>
                        <a:t>)</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01005">
                <a:tc gridSpan="3">
                  <a:txBody>
                    <a:bodyPr/>
                    <a:lstStyle/>
                    <a:p>
                      <a:pPr algn="r" fontAlgn="ctr"/>
                      <a:r>
                        <a:rPr lang="en-US" sz="1600" b="1" i="1" u="none" strike="noStrike" dirty="0">
                          <a:solidFill>
                            <a:srgbClr val="000000"/>
                          </a:solidFill>
                          <a:latin typeface="Calibri"/>
                        </a:rPr>
                        <a:t>Social Science (3 Hours)</a:t>
                      </a: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46936">
                <a:tc gridSpan="3">
                  <a:txBody>
                    <a:bodyPr/>
                    <a:lstStyle/>
                    <a:p>
                      <a:pPr algn="r" fontAlgn="ctr"/>
                      <a:r>
                        <a:rPr lang="en-US" sz="1600" b="1" i="1" u="none" strike="noStrike" dirty="0">
                          <a:solidFill>
                            <a:srgbClr val="000000"/>
                          </a:solidFill>
                          <a:latin typeface="Calibri"/>
                        </a:rPr>
                        <a:t>Social Science 2000 or </a:t>
                      </a:r>
                      <a:r>
                        <a:rPr lang="en-US" sz="1600" b="1" i="0" u="none" strike="noStrike" dirty="0">
                          <a:solidFill>
                            <a:srgbClr val="000000"/>
                          </a:solidFill>
                          <a:latin typeface="Symbol"/>
                        </a:rPr>
                        <a:t>­</a:t>
                      </a:r>
                      <a:r>
                        <a:rPr lang="en-US" sz="1600" b="1" i="0" u="none" strike="noStrike" dirty="0">
                          <a:solidFill>
                            <a:srgbClr val="000000"/>
                          </a:solidFill>
                          <a:latin typeface="Calibri"/>
                        </a:rPr>
                        <a:t> (3 Hours)</a:t>
                      </a:r>
                      <a:endParaRPr lang="en-US" sz="1600" b="1" i="1" u="none" strike="noStrike" dirty="0">
                        <a:solidFill>
                          <a:srgbClr val="000000"/>
                        </a:solidFill>
                        <a:latin typeface="Calibri"/>
                      </a:endParaRP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92046">
                <a:tc gridSpan="3">
                  <a:txBody>
                    <a:bodyPr/>
                    <a:lstStyle/>
                    <a:p>
                      <a:pPr algn="r" fontAlgn="ctr"/>
                      <a:r>
                        <a:rPr lang="en-US" sz="1600" b="1" i="1" u="none" strike="noStrike" dirty="0">
                          <a:solidFill>
                            <a:srgbClr val="000000"/>
                          </a:solidFill>
                          <a:latin typeface="Calibri"/>
                        </a:rPr>
                        <a:t>Social/Behavioral Science Elective</a:t>
                      </a:r>
                      <a:r>
                        <a:rPr lang="en-US" sz="1600" b="1" i="0" u="none" strike="noStrike" dirty="0">
                          <a:solidFill>
                            <a:srgbClr val="000000"/>
                          </a:solidFill>
                          <a:latin typeface="Calibri"/>
                        </a:rPr>
                        <a:t>(0-6 Hours)</a:t>
                      </a:r>
                      <a:endParaRPr lang="en-US" sz="1600" b="1" i="1" u="none" strike="noStrike" dirty="0">
                        <a:solidFill>
                          <a:srgbClr val="000000"/>
                        </a:solidFill>
                        <a:latin typeface="Calibri"/>
                      </a:endParaRP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3938">
                <a:tc>
                  <a:txBody>
                    <a:bodyPr/>
                    <a:lstStyle/>
                    <a:p>
                      <a:pPr algn="r" fontAlgn="b"/>
                      <a:endParaRPr lang="en-US" sz="1600" b="1" i="0" u="none" strike="noStrike">
                        <a:solidFill>
                          <a:srgbClr val="000000"/>
                        </a:solidFill>
                        <a:latin typeface="Calibri"/>
                      </a:endParaRPr>
                    </a:p>
                  </a:txBody>
                  <a:tcPr marL="6623" marR="6623" marT="6623" marB="0" anchor="b">
                    <a:lnL>
                      <a:noFill/>
                    </a:lnL>
                    <a:lnR>
                      <a:noFill/>
                    </a:lnR>
                    <a:lnT>
                      <a:noFill/>
                    </a:lnT>
                    <a:lnB>
                      <a:noFill/>
                    </a:lnB>
                  </a:tcPr>
                </a:tc>
                <a:tc>
                  <a:txBody>
                    <a:bodyPr/>
                    <a:lstStyle/>
                    <a:p>
                      <a:pPr algn="r" fontAlgn="ctr"/>
                      <a:endParaRPr lang="en-US" sz="1600" b="1" i="0" u="none" strike="noStrike" dirty="0">
                        <a:solidFill>
                          <a:srgbClr val="000000"/>
                        </a:solidFill>
                        <a:latin typeface="Calibri"/>
                      </a:endParaRPr>
                    </a:p>
                  </a:txBody>
                  <a:tcPr marL="6623" marR="6623" marT="6623" marB="0" anchor="ctr">
                    <a:lnL>
                      <a:noFill/>
                    </a:lnL>
                    <a:lnR>
                      <a:noFill/>
                    </a:lnR>
                    <a:lnT>
                      <a:noFill/>
                    </a:lnT>
                    <a:lnB>
                      <a:noFill/>
                    </a:lnB>
                  </a:tcPr>
                </a:tc>
                <a:tc>
                  <a:txBody>
                    <a:bodyPr/>
                    <a:lstStyle/>
                    <a:p>
                      <a:pPr algn="r" fontAlgn="ctr"/>
                      <a:endParaRPr lang="en-US" sz="1600" b="0" i="0" u="none" strike="noStrike">
                        <a:solidFill>
                          <a:srgbClr val="000000"/>
                        </a:solidFill>
                        <a:latin typeface="Calibri"/>
                      </a:endParaRP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1" i="0" u="none" strike="noStrike" dirty="0">
                          <a:solidFill>
                            <a:srgbClr val="000000"/>
                          </a:solidFill>
                          <a:latin typeface="Calibri"/>
                        </a:rPr>
                        <a:t>Fine Arts </a:t>
                      </a:r>
                      <a:r>
                        <a:rPr lang="en-US" sz="1500" b="1" i="0" u="none" strike="noStrike" dirty="0">
                          <a:solidFill>
                            <a:srgbClr val="000000"/>
                          </a:solidFill>
                          <a:latin typeface="Calibri"/>
                        </a:rPr>
                        <a:t>(3 Hours: </a:t>
                      </a:r>
                      <a:r>
                        <a:rPr lang="en-US" sz="1500" b="1" i="0" u="none" strike="noStrike" dirty="0" err="1">
                          <a:solidFill>
                            <a:srgbClr val="000000"/>
                          </a:solidFill>
                          <a:latin typeface="Calibri"/>
                        </a:rPr>
                        <a:t>GenEd</a:t>
                      </a:r>
                      <a:r>
                        <a:rPr lang="en-US" sz="1500" b="1" i="0" u="none" strike="noStrike" dirty="0">
                          <a:solidFill>
                            <a:srgbClr val="000000"/>
                          </a:solidFill>
                          <a:latin typeface="Calibri"/>
                        </a:rPr>
                        <a:t>)</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83938">
                <a:tc gridSpan="3">
                  <a:txBody>
                    <a:bodyPr/>
                    <a:lstStyle/>
                    <a:p>
                      <a:pPr algn="r" fontAlgn="ctr"/>
                      <a:r>
                        <a:rPr lang="en-US" sz="1600" b="1" i="1" u="none" strike="noStrike" dirty="0">
                          <a:solidFill>
                            <a:srgbClr val="000000"/>
                          </a:solidFill>
                          <a:latin typeface="Calibri"/>
                        </a:rPr>
                        <a:t>Fine Arts (3 Hours)</a:t>
                      </a:r>
                    </a:p>
                  </a:txBody>
                  <a:tcPr marL="6623" marR="6623" marT="6623"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dirty="0">
                          <a:solidFill>
                            <a:srgbClr val="000000"/>
                          </a:solidFill>
                          <a:latin typeface="Calibri"/>
                        </a:rPr>
                        <a:t> </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2">
                  <a:txBody>
                    <a:bodyPr/>
                    <a:lstStyle/>
                    <a:p>
                      <a:pPr algn="r" fontAlgn="t"/>
                      <a:endParaRPr lang="en-US" sz="800" b="0" i="0" u="none" strike="noStrike" dirty="0">
                        <a:solidFill>
                          <a:srgbClr val="000000"/>
                        </a:solidFill>
                        <a:latin typeface="Calibri"/>
                      </a:endParaRPr>
                    </a:p>
                  </a:txBody>
                  <a:tcPr marL="6623" marR="6623" marT="6623" marB="0" vert="vert270">
                    <a:lnL w="6350" cap="flat" cmpd="sng" algn="ctr">
                      <a:solidFill>
                        <a:srgbClr val="000000"/>
                      </a:solidFill>
                      <a:prstDash val="solid"/>
                      <a:round/>
                      <a:headEnd type="none" w="med" len="med"/>
                      <a:tailEnd type="none" w="med" len="med"/>
                    </a:lnL>
                    <a:lnR>
                      <a:noFill/>
                    </a:lnR>
                    <a:lnT>
                      <a:noFill/>
                    </a:lnT>
                    <a:lnB>
                      <a:noFill/>
                    </a:lnB>
                  </a:tcPr>
                </a:tc>
              </a:tr>
              <a:tr h="282503">
                <a:tc>
                  <a:txBody>
                    <a:bodyPr/>
                    <a:lstStyle/>
                    <a:p>
                      <a:pPr algn="l" fontAlgn="b"/>
                      <a:endParaRPr lang="en-US" sz="1800" b="0" i="0" u="none" strike="noStrike">
                        <a:solidFill>
                          <a:srgbClr val="000000"/>
                        </a:solidFill>
                        <a:latin typeface="Calibri"/>
                      </a:endParaRPr>
                    </a:p>
                  </a:txBody>
                  <a:tcPr marL="6623" marR="6623" marT="6623" marB="0" anchor="b">
                    <a:lnL>
                      <a:noFill/>
                    </a:lnL>
                    <a:lnR>
                      <a:noFill/>
                    </a:lnR>
                    <a:lnT>
                      <a:noFill/>
                    </a:lnT>
                    <a:lnB>
                      <a:noFill/>
                    </a:lnB>
                  </a:tcPr>
                </a:tc>
                <a:tc>
                  <a:txBody>
                    <a:bodyPr/>
                    <a:lstStyle/>
                    <a:p>
                      <a:pPr algn="ctr" fontAlgn="ctr"/>
                      <a:endParaRPr lang="en-US" sz="1400" b="0" i="0" u="none" strike="noStrike">
                        <a:solidFill>
                          <a:srgbClr val="000000"/>
                        </a:solidFill>
                        <a:latin typeface="Calibri"/>
                      </a:endParaRPr>
                    </a:p>
                  </a:txBody>
                  <a:tcPr marL="6623" marR="6623" marT="6623" marB="0" anchor="ctr">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6623" marR="6623" marT="6623"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 </a:t>
                      </a:r>
                    </a:p>
                  </a:txBody>
                  <a:tcPr marL="6623" marR="6623" marT="66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endParaRPr lang="en-US"/>
                    </a:p>
                  </a:txBody>
                  <a:tcPr marL="6623" marR="6623" marT="6623" marB="0" vert="vert27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lang="en-US"/>
                    </a:p>
                  </a:txBody>
                  <a:tcPr/>
                </a:tc>
              </a:tr>
              <a:tr h="283938">
                <a:tc gridSpan="3">
                  <a:txBody>
                    <a:bodyPr/>
                    <a:lstStyle/>
                    <a:p>
                      <a:pPr algn="l" fontAlgn="b"/>
                      <a:r>
                        <a:rPr lang="en-US" sz="1800" b="1" i="0" u="none" strike="noStrike" dirty="0">
                          <a:solidFill>
                            <a:srgbClr val="000000"/>
                          </a:solidFill>
                          <a:latin typeface="Calibri"/>
                        </a:rPr>
                        <a:t>Notes </a:t>
                      </a:r>
                      <a:r>
                        <a:rPr lang="en-US" sz="1400" b="0" i="0" u="none" strike="noStrike" dirty="0">
                          <a:solidFill>
                            <a:srgbClr val="000000"/>
                          </a:solidFill>
                          <a:latin typeface="Calibri"/>
                        </a:rPr>
                        <a:t>(e.g., Program Admission)</a:t>
                      </a:r>
                      <a:r>
                        <a:rPr lang="en-US" sz="1800" b="0" i="0" u="none" strike="noStrike" dirty="0">
                          <a:solidFill>
                            <a:srgbClr val="000000"/>
                          </a:solidFill>
                          <a:latin typeface="Calibri"/>
                        </a:rPr>
                        <a:t>:</a:t>
                      </a:r>
                      <a:endParaRPr lang="en-US" sz="1800" b="1" i="0" u="none" strike="noStrike" dirty="0">
                        <a:solidFill>
                          <a:srgbClr val="000000"/>
                        </a:solidFill>
                        <a:latin typeface="Calibri"/>
                      </a:endParaRPr>
                    </a:p>
                  </a:txBody>
                  <a:tcPr marL="6623" marR="6623" marT="662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1400" b="0" i="0" u="none" strike="noStrike" dirty="0">
                          <a:solidFill>
                            <a:srgbClr val="000000"/>
                          </a:solidFill>
                          <a:latin typeface="Calibri"/>
                        </a:rPr>
                        <a:t> </a:t>
                      </a:r>
                    </a:p>
                  </a:txBody>
                  <a:tcPr marL="6623" marR="6623" marT="66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endParaRPr lang="en-US" sz="800" b="0" i="0" u="none" strike="noStrike" dirty="0">
                        <a:solidFill>
                          <a:srgbClr val="000000"/>
                        </a:solidFill>
                        <a:latin typeface="Calibri"/>
                      </a:endParaRPr>
                    </a:p>
                  </a:txBody>
                  <a:tcPr marL="6623" marR="6623" marT="6623" marB="0" vert="vert270">
                    <a:lnL>
                      <a:noFill/>
                    </a:lnL>
                    <a:lnR>
                      <a:noFill/>
                    </a:lnR>
                    <a:lnT>
                      <a:noFill/>
                    </a:lnT>
                    <a:lnB w="6350" cap="flat" cmpd="sng" algn="ctr">
                      <a:solidFill>
                        <a:srgbClr val="000000"/>
                      </a:solidFill>
                      <a:prstDash val="solid"/>
                      <a:round/>
                      <a:headEnd type="none" w="med" len="med"/>
                      <a:tailEnd type="none" w="med" len="med"/>
                    </a:lnB>
                  </a:tcPr>
                </a:tc>
              </a:tr>
              <a:tr h="282503">
                <a:tc>
                  <a:txBody>
                    <a:bodyPr/>
                    <a:lstStyle/>
                    <a:p>
                      <a:pPr algn="l" fontAlgn="b"/>
                      <a:r>
                        <a:rPr lang="en-US" sz="1800" b="0" i="0" u="none" strike="noStrike">
                          <a:solidFill>
                            <a:srgbClr val="000000"/>
                          </a:solidFill>
                          <a:latin typeface="Calibri"/>
                        </a:rPr>
                        <a:t> </a:t>
                      </a:r>
                    </a:p>
                  </a:txBody>
                  <a:tcPr marL="6623" marR="6623" marT="66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6623" marR="6623" marT="66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6623" marR="6623" marT="66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 </a:t>
                      </a:r>
                    </a:p>
                  </a:txBody>
                  <a:tcPr marL="6623" marR="6623" marT="66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a:p>
                  </a:txBody>
                  <a:tcPr marL="6623" marR="6623" marT="6623" marB="0" vert="vert27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en-US" sz="600" b="0" i="0" u="none" strike="noStrike" dirty="0">
                        <a:solidFill>
                          <a:srgbClr val="000000"/>
                        </a:solidFill>
                        <a:latin typeface="Calibri"/>
                      </a:endParaRPr>
                    </a:p>
                  </a:txBody>
                  <a:tcPr marL="6623" marR="6623" marT="6623" marB="0" vert="vert27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1724">
                <a:tc gridSpan="6">
                  <a:txBody>
                    <a:bodyPr/>
                    <a:lstStyle/>
                    <a:p>
                      <a:pPr algn="ctr" fontAlgn="ctr"/>
                      <a:r>
                        <a:rPr lang="en-US" sz="1600" b="1" i="0" u="none" strike="noStrike" dirty="0">
                          <a:solidFill>
                            <a:srgbClr val="000000"/>
                          </a:solidFill>
                          <a:latin typeface="Calibri"/>
                        </a:rPr>
                        <a:t>* </a:t>
                      </a:r>
                      <a:r>
                        <a:rPr lang="en-US" sz="1500" b="1" i="0" u="none" strike="noStrike" dirty="0">
                          <a:solidFill>
                            <a:srgbClr val="000000"/>
                          </a:solidFill>
                          <a:latin typeface="Calibri"/>
                        </a:rPr>
                        <a:t>Check catalog of transfer institution for specific course recommendations, depending on anticipated major.</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64841">
                <a:tc gridSpan="6">
                  <a:txBody>
                    <a:bodyPr/>
                    <a:lstStyle/>
                    <a:p>
                      <a:pPr algn="l" fontAlgn="b"/>
                      <a:r>
                        <a:rPr lang="en-US" sz="1400" b="0" i="1" u="none" strike="noStrike" dirty="0">
                          <a:solidFill>
                            <a:srgbClr val="000000"/>
                          </a:solidFill>
                          <a:latin typeface="Arial"/>
                        </a:rPr>
                        <a:t>Completion of the AALT/ASLT degree guarantees that the student has met, in full, all lower division general education requirements at the receiving Louisiana public university. Graduates transferring with the transfer degree will have junior status. Courses or GPA requirements for specific majors, departments, or schools are not automatically satisfied by an AALT/ASLT degree.</a:t>
                      </a:r>
                    </a:p>
                  </a:txBody>
                  <a:tcPr marL="6623" marR="6623" marT="662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3"/>
          </a:xfrm>
        </p:spPr>
        <p:txBody>
          <a:bodyPr>
            <a:noAutofit/>
          </a:bodyPr>
          <a:lstStyle/>
          <a:p>
            <a:pPr fontAlgn="auto">
              <a:spcAft>
                <a:spcPts val="0"/>
              </a:spcAft>
              <a:defRPr/>
            </a:pPr>
            <a:r>
              <a:rPr lang="en-US" sz="3200" i="1" dirty="0" smtClean="0">
                <a:solidFill>
                  <a:srgbClr val="045830"/>
                </a:solidFill>
              </a:rPr>
              <a:t>Schools Participating</a:t>
            </a:r>
            <a:endParaRPr lang="en-US" sz="3200" i="1" dirty="0">
              <a:solidFill>
                <a:srgbClr val="045830"/>
              </a:solidFill>
            </a:endParaRPr>
          </a:p>
        </p:txBody>
      </p:sp>
      <p:pic>
        <p:nvPicPr>
          <p:cNvPr id="23555" name="Picture 2"/>
          <p:cNvPicPr>
            <a:picLocks noChangeAspect="1" noChangeArrowheads="1"/>
          </p:cNvPicPr>
          <p:nvPr/>
        </p:nvPicPr>
        <p:blipFill>
          <a:blip r:embed="rId2" cstate="print"/>
          <a:srcRect/>
          <a:stretch>
            <a:fillRect/>
          </a:stretch>
        </p:blipFill>
        <p:spPr bwMode="auto">
          <a:xfrm>
            <a:off x="1747838" y="762000"/>
            <a:ext cx="626745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ChangeArrowheads="1"/>
          </p:cNvSpPr>
          <p:nvPr/>
        </p:nvSpPr>
        <p:spPr bwMode="auto">
          <a:xfrm>
            <a:off x="609600" y="1676400"/>
            <a:ext cx="7926388" cy="769938"/>
          </a:xfrm>
          <a:prstGeom prst="rect">
            <a:avLst/>
          </a:prstGeom>
          <a:noFill/>
          <a:ln w="9525">
            <a:noFill/>
            <a:miter lim="800000"/>
            <a:headEnd/>
            <a:tailEnd/>
          </a:ln>
        </p:spPr>
        <p:txBody>
          <a:bodyPr>
            <a:spAutoFit/>
          </a:bodyPr>
          <a:lstStyle/>
          <a:p>
            <a:pPr algn="ctr" fontAlgn="auto">
              <a:spcBef>
                <a:spcPct val="20000"/>
              </a:spcBef>
              <a:spcAft>
                <a:spcPct val="20000"/>
              </a:spcAft>
              <a:defRPr/>
            </a:pPr>
            <a:r>
              <a:rPr lang="en-US" sz="4400" b="1" i="1" dirty="0">
                <a:solidFill>
                  <a:schemeClr val="bg2">
                    <a:lumMod val="10000"/>
                  </a:schemeClr>
                </a:solidFill>
                <a:latin typeface="+mj-lt"/>
              </a:rPr>
              <a:t>Goal </a:t>
            </a:r>
            <a:r>
              <a:rPr lang="en-US" sz="4000" b="1" i="1" dirty="0">
                <a:solidFill>
                  <a:schemeClr val="bg2">
                    <a:lumMod val="10000"/>
                  </a:schemeClr>
                </a:solidFill>
                <a:latin typeface="+mj-lt"/>
              </a:rPr>
              <a:t>of the</a:t>
            </a:r>
            <a:r>
              <a:rPr lang="en-US" sz="4400" b="1" i="1" dirty="0">
                <a:solidFill>
                  <a:schemeClr val="bg2">
                    <a:lumMod val="10000"/>
                  </a:schemeClr>
                </a:solidFill>
                <a:latin typeface="+mj-lt"/>
              </a:rPr>
              <a:t> Legislation</a:t>
            </a:r>
            <a:endParaRPr lang="en-US" sz="4400" b="1" i="1" dirty="0">
              <a:solidFill>
                <a:schemeClr val="bg2">
                  <a:lumMod val="10000"/>
                </a:schemeClr>
              </a:solidFill>
              <a:latin typeface="+mj-lt"/>
            </a:endParaRPr>
          </a:p>
        </p:txBody>
      </p:sp>
      <p:sp>
        <p:nvSpPr>
          <p:cNvPr id="6147" name="Rectangle 5"/>
          <p:cNvSpPr>
            <a:spLocks noChangeArrowheads="1"/>
          </p:cNvSpPr>
          <p:nvPr/>
        </p:nvSpPr>
        <p:spPr bwMode="auto">
          <a:xfrm>
            <a:off x="1514475" y="3367088"/>
            <a:ext cx="4684713" cy="549275"/>
          </a:xfrm>
          <a:prstGeom prst="rect">
            <a:avLst/>
          </a:prstGeom>
          <a:noFill/>
          <a:ln w="9525">
            <a:noFill/>
            <a:miter lim="800000"/>
            <a:headEnd/>
            <a:tailEnd/>
          </a:ln>
        </p:spPr>
        <p:txBody>
          <a:bodyPr>
            <a:spAutoFit/>
          </a:bodyPr>
          <a:lstStyle/>
          <a:p>
            <a:pPr lvl="1" eaLnBrk="0" hangingPunct="0">
              <a:spcBef>
                <a:spcPct val="25000"/>
              </a:spcBef>
              <a:spcAft>
                <a:spcPct val="25000"/>
              </a:spcAft>
            </a:pPr>
            <a:endParaRPr lang="en-US" b="1">
              <a:solidFill>
                <a:srgbClr val="000066"/>
              </a:solidFill>
              <a:latin typeface="Calibri" pitchFamily="34" charset="0"/>
            </a:endParaRPr>
          </a:p>
        </p:txBody>
      </p:sp>
      <p:sp>
        <p:nvSpPr>
          <p:cNvPr id="39946" name="Rectangle 14"/>
          <p:cNvSpPr>
            <a:spLocks noChangeArrowheads="1"/>
          </p:cNvSpPr>
          <p:nvPr/>
        </p:nvSpPr>
        <p:spPr bwMode="auto">
          <a:xfrm>
            <a:off x="0" y="228600"/>
            <a:ext cx="9144000" cy="769938"/>
          </a:xfrm>
          <a:prstGeom prst="rect">
            <a:avLst/>
          </a:prstGeom>
          <a:noFill/>
          <a:ln w="9525">
            <a:noFill/>
            <a:miter lim="800000"/>
            <a:headEnd/>
            <a:tailEnd/>
          </a:ln>
        </p:spPr>
        <p:txBody>
          <a:bodyPr>
            <a:spAutoFit/>
          </a:bodyPr>
          <a:lstStyle/>
          <a:p>
            <a:pPr fontAlgn="auto">
              <a:spcBef>
                <a:spcPct val="20000"/>
              </a:spcBef>
              <a:spcAft>
                <a:spcPts val="0"/>
              </a:spcAft>
              <a:defRPr/>
            </a:pPr>
            <a:r>
              <a:rPr lang="en-US" sz="4400" b="1" dirty="0">
                <a:solidFill>
                  <a:srgbClr val="2F612B"/>
                </a:solidFill>
                <a:latin typeface="+mj-lt"/>
              </a:rPr>
              <a:t>     ACT 356</a:t>
            </a:r>
            <a:endParaRPr lang="en-US" sz="4400" b="1" dirty="0">
              <a:solidFill>
                <a:srgbClr val="2F612B"/>
              </a:solidFill>
              <a:latin typeface="+mj-lt"/>
            </a:endParaRPr>
          </a:p>
        </p:txBody>
      </p:sp>
      <p:sp>
        <p:nvSpPr>
          <p:cNvPr id="14" name="Slide Number Placeholder 13"/>
          <p:cNvSpPr txBox="1">
            <a:spLocks noGrp="1"/>
          </p:cNvSpPr>
          <p:nvPr/>
        </p:nvSpPr>
        <p:spPr>
          <a:xfrm>
            <a:off x="7010400" y="6492875"/>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ndParaRPr>
          </a:p>
        </p:txBody>
      </p:sp>
      <p:cxnSp>
        <p:nvCxnSpPr>
          <p:cNvPr id="12" name="Straight Connector 11"/>
          <p:cNvCxnSpPr/>
          <p:nvPr/>
        </p:nvCxnSpPr>
        <p:spPr>
          <a:xfrm>
            <a:off x="304800" y="1219200"/>
            <a:ext cx="8686800" cy="0"/>
          </a:xfrm>
          <a:prstGeom prst="line">
            <a:avLst/>
          </a:prstGeom>
          <a:ln w="139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 y="6477000"/>
            <a:ext cx="7772400" cy="0"/>
          </a:xfrm>
          <a:prstGeom prst="line">
            <a:avLst/>
          </a:prstGeom>
          <a:ln w="57150">
            <a:solidFill>
              <a:srgbClr val="2F612B"/>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pPr>
              <a:defRPr/>
            </a:pPr>
            <a:fld id="{7E2AD15E-115E-4F7D-99DC-B5A9CABDA128}" type="slidenum">
              <a:rPr lang="en-US"/>
              <a:pPr>
                <a:defRPr/>
              </a:pPr>
              <a:t>2</a:t>
            </a:fld>
            <a:endParaRPr lang="en-US" dirty="0"/>
          </a:p>
        </p:txBody>
      </p:sp>
      <p:sp>
        <p:nvSpPr>
          <p:cNvPr id="16" name="Rectangle 15"/>
          <p:cNvSpPr/>
          <p:nvPr/>
        </p:nvSpPr>
        <p:spPr>
          <a:xfrm>
            <a:off x="381000" y="2819400"/>
            <a:ext cx="8610600" cy="2554288"/>
          </a:xfrm>
          <a:prstGeom prst="rect">
            <a:avLst/>
          </a:prstGeom>
        </p:spPr>
        <p:txBody>
          <a:bodyPr>
            <a:spAutoFit/>
          </a:bodyPr>
          <a:lstStyle/>
          <a:p>
            <a:pPr algn="ctr" fontAlgn="auto">
              <a:spcBef>
                <a:spcPct val="20000"/>
              </a:spcBef>
              <a:spcAft>
                <a:spcPts val="0"/>
              </a:spcAft>
              <a:defRPr/>
            </a:pPr>
            <a:r>
              <a:rPr lang="en-US" sz="4000" i="1" u="sng" dirty="0">
                <a:solidFill>
                  <a:srgbClr val="2F612B"/>
                </a:solidFill>
                <a:latin typeface="+mj-lt"/>
              </a:rPr>
              <a:t>To eliminate barriers </a:t>
            </a:r>
            <a:r>
              <a:rPr lang="en-US" sz="4000" i="1" dirty="0">
                <a:solidFill>
                  <a:schemeClr val="bg2">
                    <a:lumMod val="10000"/>
                  </a:schemeClr>
                </a:solidFill>
                <a:latin typeface="+mj-lt"/>
              </a:rPr>
              <a:t>that prevent students  from successfully transferring between and among secondary and postsecondary institutions. </a:t>
            </a:r>
            <a:endParaRPr lang="en-US" sz="4000" i="1" dirty="0">
              <a:solidFill>
                <a:schemeClr val="bg2">
                  <a:lumMod val="10000"/>
                </a:schemeClr>
              </a:solidFill>
              <a:latin typeface="+mj-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563563"/>
          </a:xfrm>
        </p:spPr>
        <p:txBody>
          <a:bodyPr>
            <a:noAutofit/>
          </a:bodyPr>
          <a:lstStyle/>
          <a:p>
            <a:pPr fontAlgn="auto">
              <a:spcAft>
                <a:spcPts val="0"/>
              </a:spcAft>
              <a:defRPr/>
            </a:pPr>
            <a:r>
              <a:rPr lang="en-US" sz="3600" dirty="0" smtClean="0">
                <a:solidFill>
                  <a:srgbClr val="045830"/>
                </a:solidFill>
              </a:rPr>
              <a:t>UNO</a:t>
            </a:r>
            <a:endParaRPr lang="en-US" sz="3600" dirty="0">
              <a:solidFill>
                <a:srgbClr val="045830"/>
              </a:solidFill>
            </a:endParaRPr>
          </a:p>
        </p:txBody>
      </p:sp>
      <p:pic>
        <p:nvPicPr>
          <p:cNvPr id="24579" name="Picture 2"/>
          <p:cNvPicPr>
            <a:picLocks noChangeAspect="1" noChangeArrowheads="1"/>
          </p:cNvPicPr>
          <p:nvPr/>
        </p:nvPicPr>
        <p:blipFill>
          <a:blip r:embed="rId2" cstate="print"/>
          <a:srcRect/>
          <a:stretch>
            <a:fillRect/>
          </a:stretch>
        </p:blipFill>
        <p:spPr bwMode="auto">
          <a:xfrm>
            <a:off x="2057400" y="544513"/>
            <a:ext cx="7086600" cy="621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F1BE7A3-1ADD-4B8F-B460-DA6CAB4C8EC4}" type="slidenum">
              <a:rPr lang="en-US"/>
              <a:pPr>
                <a:defRPr/>
              </a:pPr>
              <a:t>21</a:t>
            </a:fld>
            <a:endParaRPr lang="en-US" dirty="0"/>
          </a:p>
        </p:txBody>
      </p:sp>
      <p:graphicFrame>
        <p:nvGraphicFramePr>
          <p:cNvPr id="1026" name="Object 2"/>
          <p:cNvGraphicFramePr>
            <a:graphicFrameLocks noChangeAspect="1"/>
          </p:cNvGraphicFramePr>
          <p:nvPr/>
        </p:nvGraphicFramePr>
        <p:xfrm>
          <a:off x="3001963" y="0"/>
          <a:ext cx="5532437" cy="6781800"/>
        </p:xfrm>
        <a:graphic>
          <a:graphicData uri="http://schemas.openxmlformats.org/presentationml/2006/ole">
            <p:oleObj spid="_x0000_s1026" name="Acrobat Document" r:id="rId3" imgW="6885000" imgH="8910000" progId="AcroExch.Document.7">
              <p:link updateAutomatic="1"/>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fontAlgn="auto">
              <a:spcAft>
                <a:spcPts val="0"/>
              </a:spcAft>
              <a:defRPr/>
            </a:pPr>
            <a:r>
              <a:rPr lang="en-US" dirty="0" smtClean="0">
                <a:solidFill>
                  <a:srgbClr val="056839"/>
                </a:solidFill>
              </a:rPr>
              <a:t>Addendum…TDG Summary (1)</a:t>
            </a:r>
            <a:endParaRPr lang="en-US" dirty="0">
              <a:solidFill>
                <a:srgbClr val="056839"/>
              </a:solidFill>
            </a:endParaRPr>
          </a:p>
        </p:txBody>
      </p:sp>
      <p:graphicFrame>
        <p:nvGraphicFramePr>
          <p:cNvPr id="6" name="Content Placeholder 5"/>
          <p:cNvGraphicFramePr>
            <a:graphicFrameLocks noGrp="1"/>
          </p:cNvGraphicFramePr>
          <p:nvPr>
            <p:ph idx="4294967295"/>
          </p:nvPr>
        </p:nvGraphicFramePr>
        <p:xfrm>
          <a:off x="533400" y="14478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fontAlgn="auto">
              <a:spcAft>
                <a:spcPts val="0"/>
              </a:spcAft>
              <a:defRPr/>
            </a:pPr>
            <a:r>
              <a:rPr lang="en-US" dirty="0" smtClean="0">
                <a:solidFill>
                  <a:srgbClr val="056839"/>
                </a:solidFill>
              </a:rPr>
              <a:t>Addendum…TDG Summary (2)</a:t>
            </a:r>
            <a:endParaRPr lang="en-US" dirty="0">
              <a:solidFill>
                <a:srgbClr val="056839"/>
              </a:solidFill>
            </a:endParaRPr>
          </a:p>
        </p:txBody>
      </p:sp>
      <p:graphicFrame>
        <p:nvGraphicFramePr>
          <p:cNvPr id="6" name="Content Placeholder 5"/>
          <p:cNvGraphicFramePr>
            <a:graphicFrameLocks noGrp="1"/>
          </p:cNvGraphicFramePr>
          <p:nvPr>
            <p:ph idx="4294967295"/>
          </p:nvPr>
        </p:nvGraphicFramePr>
        <p:xfrm>
          <a:off x="533400" y="1371600"/>
          <a:ext cx="8305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42950"/>
          </a:xfrm>
          <a:ln>
            <a:solidFill>
              <a:srgbClr val="2F612B"/>
            </a:solidFill>
          </a:ln>
        </p:spPr>
        <p:txBody>
          <a:bodyPr>
            <a:normAutofit fontScale="90000"/>
          </a:bodyPr>
          <a:lstStyle/>
          <a:p>
            <a:pPr fontAlgn="auto">
              <a:spcAft>
                <a:spcPts val="0"/>
              </a:spcAft>
              <a:defRPr/>
            </a:pPr>
            <a:r>
              <a:rPr lang="en-US" sz="4800" dirty="0" smtClean="0">
                <a:solidFill>
                  <a:srgbClr val="2F612B"/>
                </a:solidFill>
              </a:rPr>
              <a:t>http://LaTransferDegree.org/</a:t>
            </a:r>
            <a:endParaRPr lang="en-US" sz="4800" dirty="0">
              <a:solidFill>
                <a:srgbClr val="2F612B"/>
              </a:solidFill>
            </a:endParaRPr>
          </a:p>
        </p:txBody>
      </p:sp>
      <p:sp>
        <p:nvSpPr>
          <p:cNvPr id="4" name="Slide Number Placeholder 3"/>
          <p:cNvSpPr>
            <a:spLocks noGrp="1"/>
          </p:cNvSpPr>
          <p:nvPr>
            <p:ph type="sldNum" sz="quarter" idx="12"/>
          </p:nvPr>
        </p:nvSpPr>
        <p:spPr/>
        <p:txBody>
          <a:bodyPr/>
          <a:lstStyle/>
          <a:p>
            <a:pPr>
              <a:defRPr/>
            </a:pPr>
            <a:fld id="{59B5C1A2-101F-4155-8716-FFA52ADFDD59}" type="slidenum">
              <a:rPr lang="en-US"/>
              <a:pPr>
                <a:defRPr/>
              </a:pPr>
              <a:t>24</a:t>
            </a:fld>
            <a:endParaRPr lang="en-US" dirty="0"/>
          </a:p>
        </p:txBody>
      </p:sp>
      <p:pic>
        <p:nvPicPr>
          <p:cNvPr id="27652" name="Picture 2">
            <a:hlinkClick r:id="rId2"/>
          </p:cNvPr>
          <p:cNvPicPr>
            <a:picLocks noGrp="1" noChangeAspect="1" noChangeArrowheads="1"/>
          </p:cNvPicPr>
          <p:nvPr>
            <p:ph idx="1"/>
          </p:nvPr>
        </p:nvPicPr>
        <p:blipFill>
          <a:blip r:embed="rId3" cstate="print">
            <a:clrChange>
              <a:clrFrom>
                <a:srgbClr val="FDFDFD"/>
              </a:clrFrom>
              <a:clrTo>
                <a:srgbClr val="FDFDFD">
                  <a:alpha val="0"/>
                </a:srgbClr>
              </a:clrTo>
            </a:clrChange>
          </a:blip>
          <a:srcRect/>
          <a:stretch>
            <a:fillRect/>
          </a:stretch>
        </p:blipFill>
        <p:spPr bwMode="auto">
          <a:xfrm>
            <a:off x="3452813" y="3581400"/>
            <a:ext cx="2238375" cy="1471613"/>
          </a:xfrm>
        </p:spPr>
      </p:pic>
      <p:sp>
        <p:nvSpPr>
          <p:cNvPr id="6" name="Title 1"/>
          <p:cNvSpPr txBox="1">
            <a:spLocks/>
          </p:cNvSpPr>
          <p:nvPr/>
        </p:nvSpPr>
        <p:spPr bwMode="auto">
          <a:xfrm>
            <a:off x="609600" y="2609850"/>
            <a:ext cx="8229600" cy="742950"/>
          </a:xfrm>
          <a:prstGeom prst="rect">
            <a:avLst/>
          </a:prstGeom>
          <a:noFill/>
          <a:ln w="9525">
            <a:noFill/>
            <a:miter lim="800000"/>
            <a:headEnd/>
            <a:tailEnd/>
          </a:ln>
        </p:spPr>
        <p:txBody>
          <a:bodyPr lIns="0" rIns="0" bIns="0" anchor="b"/>
          <a:lstStyle/>
          <a:p>
            <a:pPr algn="ctr">
              <a:defRPr/>
            </a:pPr>
            <a:r>
              <a:rPr lang="en-US" sz="5000" dirty="0">
                <a:solidFill>
                  <a:srgbClr val="92D050"/>
                </a:solidFill>
                <a:latin typeface="+mj-lt"/>
                <a:ea typeface="+mj-ea"/>
                <a:cs typeface="+mj-cs"/>
              </a:rPr>
              <a:t>**</a:t>
            </a:r>
            <a:r>
              <a:rPr lang="en-US" sz="5000" dirty="0">
                <a:solidFill>
                  <a:srgbClr val="355738"/>
                </a:solidFill>
                <a:latin typeface="+mj-lt"/>
                <a:ea typeface="+mj-ea"/>
                <a:cs typeface="+mj-cs"/>
              </a:rPr>
              <a:t> </a:t>
            </a:r>
            <a:r>
              <a:rPr lang="en-US" sz="5000" dirty="0">
                <a:solidFill>
                  <a:srgbClr val="2F612B"/>
                </a:solidFill>
                <a:latin typeface="Baskerville Old Face" pitchFamily="18" charset="0"/>
                <a:ea typeface="+mj-ea"/>
                <a:cs typeface="+mj-cs"/>
              </a:rPr>
              <a:t>Check It Out </a:t>
            </a:r>
            <a:r>
              <a:rPr lang="en-US" sz="5000" dirty="0">
                <a:solidFill>
                  <a:srgbClr val="92D050"/>
                </a:solidFill>
                <a:latin typeface="+mj-lt"/>
                <a:ea typeface="+mj-ea"/>
                <a:cs typeface="+mj-cs"/>
              </a:rPr>
              <a:t>**</a:t>
            </a:r>
            <a:endParaRPr lang="en-US" sz="5000" dirty="0">
              <a:solidFill>
                <a:srgbClr val="92D050"/>
              </a:solidFill>
              <a:latin typeface="+mj-lt"/>
              <a:ea typeface="+mj-ea"/>
              <a:cs typeface="+mj-cs"/>
            </a:endParaRPr>
          </a:p>
        </p:txBody>
      </p:sp>
      <p:cxnSp>
        <p:nvCxnSpPr>
          <p:cNvPr id="8" name="Straight Connector 7"/>
          <p:cNvCxnSpPr/>
          <p:nvPr/>
        </p:nvCxnSpPr>
        <p:spPr>
          <a:xfrm>
            <a:off x="914400" y="6096000"/>
            <a:ext cx="7772400" cy="0"/>
          </a:xfrm>
          <a:prstGeom prst="line">
            <a:avLst/>
          </a:prstGeom>
          <a:ln w="57150">
            <a:solidFill>
              <a:srgbClr val="2F612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1676400"/>
            <a:ext cx="8686800" cy="0"/>
          </a:xfrm>
          <a:prstGeom prst="line">
            <a:avLst/>
          </a:prstGeom>
          <a:ln w="1397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Louisiana Transfer Degree</a:t>
            </a:r>
            <a:endParaRPr lang="en-US" dirty="0"/>
          </a:p>
        </p:txBody>
      </p:sp>
      <p:graphicFrame>
        <p:nvGraphicFramePr>
          <p:cNvPr id="4" name="Content Placeholder 3"/>
          <p:cNvGraphicFramePr>
            <a:graphicFrameLocks noGrp="1"/>
          </p:cNvGraphicFramePr>
          <p:nvPr>
            <p:ph idx="1"/>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2"/>
          <p:cNvPicPr>
            <a:picLocks noChangeAspect="1" noChangeArrowheads="1"/>
          </p:cNvPicPr>
          <p:nvPr/>
        </p:nvPicPr>
        <p:blipFill>
          <a:blip r:embed="rId8" cstate="print"/>
          <a:srcRect/>
          <a:stretch>
            <a:fillRect/>
          </a:stretch>
        </p:blipFill>
        <p:spPr bwMode="auto">
          <a:xfrm>
            <a:off x="1006475" y="1628775"/>
            <a:ext cx="3336925"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Louisiana Transfer Degree</a:t>
            </a:r>
            <a:endParaRPr lang="en-US" dirty="0"/>
          </a:p>
        </p:txBody>
      </p:sp>
      <p:graphicFrame>
        <p:nvGraphicFramePr>
          <p:cNvPr id="4" name="Content Placeholder 3"/>
          <p:cNvGraphicFramePr>
            <a:graphicFrameLocks noGrp="1"/>
          </p:cNvGraphicFramePr>
          <p:nvPr>
            <p:ph idx="1"/>
          </p:nvPr>
        </p:nvGraphicFramePr>
        <p:xfrm>
          <a:off x="457200" y="2590800"/>
          <a:ext cx="8229600" cy="2971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6" name="Picture 2"/>
          <p:cNvPicPr>
            <a:picLocks noChangeAspect="1" noChangeArrowheads="1"/>
          </p:cNvPicPr>
          <p:nvPr/>
        </p:nvPicPr>
        <p:blipFill>
          <a:blip r:embed="rId8" cstate="print"/>
          <a:srcRect/>
          <a:stretch>
            <a:fillRect/>
          </a:stretch>
        </p:blipFill>
        <p:spPr bwMode="auto">
          <a:xfrm>
            <a:off x="3368675" y="1219200"/>
            <a:ext cx="2422525" cy="158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Louisiana Transfer Degree</a:t>
            </a:r>
            <a:endParaRPr lang="en-US" dirty="0"/>
          </a:p>
        </p:txBody>
      </p:sp>
      <p:graphicFrame>
        <p:nvGraphicFramePr>
          <p:cNvPr id="4" name="Content Placeholder 3"/>
          <p:cNvGraphicFramePr>
            <a:graphicFrameLocks noGrp="1"/>
          </p:cNvGraphicFramePr>
          <p:nvPr>
            <p:ph idx="1"/>
          </p:nvPr>
        </p:nvGraphicFramePr>
        <p:xfrm>
          <a:off x="533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Louisiana Transfer Degree</a:t>
            </a:r>
            <a:endParaRPr lang="en-US" dirty="0"/>
          </a:p>
        </p:txBody>
      </p:sp>
      <p:graphicFrame>
        <p:nvGraphicFramePr>
          <p:cNvPr id="4" name="Content Placeholder 3"/>
          <p:cNvGraphicFramePr>
            <a:graphicFrameLocks noGrp="1"/>
          </p:cNvGraphicFramePr>
          <p:nvPr>
            <p:ph idx="1"/>
          </p:nvPr>
        </p:nvGraphicFramePr>
        <p:xfrm>
          <a:off x="1143000" y="1447800"/>
          <a:ext cx="7543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457200"/>
          <a:ext cx="7924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400" dirty="0" smtClean="0"/>
              <a:t>TDG … A Pathway for Success</a:t>
            </a:r>
            <a:endParaRPr lang="en-US" sz="3400" dirty="0"/>
          </a:p>
        </p:txBody>
      </p:sp>
      <p:sp>
        <p:nvSpPr>
          <p:cNvPr id="3" name="Content Placeholder 2"/>
          <p:cNvSpPr>
            <a:spLocks noGrp="1"/>
          </p:cNvSpPr>
          <p:nvPr>
            <p:ph idx="1"/>
          </p:nvPr>
        </p:nvSpPr>
        <p:spPr>
          <a:xfrm>
            <a:off x="990600" y="1371600"/>
            <a:ext cx="7620000" cy="4754563"/>
          </a:xfrm>
          <a:solidFill>
            <a:srgbClr val="056839"/>
          </a:solidFill>
          <a:effectLst>
            <a:outerShdw blurRad="50800" dist="38100" dir="2700000" algn="tl" rotWithShape="0">
              <a:prstClr val="black">
                <a:alpha val="40000"/>
              </a:prstClr>
            </a:outerShdw>
          </a:effectLst>
        </p:spPr>
        <p:txBody>
          <a:bodyPr>
            <a:normAutofit lnSpcReduction="10000"/>
          </a:bodyPr>
          <a:lstStyle/>
          <a:p>
            <a:pPr algn="ctr" fontAlgn="auto">
              <a:spcAft>
                <a:spcPts val="0"/>
              </a:spcAft>
              <a:buFont typeface="Arial" pitchFamily="34" charset="0"/>
              <a:buNone/>
              <a:defRPr/>
            </a:pPr>
            <a:r>
              <a:rPr lang="en-US" sz="3900" dirty="0" smtClean="0">
                <a:solidFill>
                  <a:schemeClr val="bg1"/>
                </a:solidFill>
              </a:rPr>
              <a:t>“2 Degrees…One Good Life”</a:t>
            </a:r>
          </a:p>
          <a:p>
            <a:pPr fontAlgn="auto">
              <a:spcAft>
                <a:spcPts val="0"/>
              </a:spcAft>
              <a:buFont typeface="Arial" pitchFamily="34" charset="0"/>
              <a:buChar char="•"/>
              <a:defRPr/>
            </a:pPr>
            <a:r>
              <a:rPr lang="en-US" dirty="0" smtClean="0">
                <a:solidFill>
                  <a:schemeClr val="bg1"/>
                </a:solidFill>
              </a:rPr>
              <a:t>Earn 2 Degrees in Same Time Frame</a:t>
            </a:r>
          </a:p>
          <a:p>
            <a:pPr fontAlgn="auto">
              <a:spcAft>
                <a:spcPts val="0"/>
              </a:spcAft>
              <a:buFont typeface="Arial" pitchFamily="34" charset="0"/>
              <a:buChar char="•"/>
              <a:defRPr/>
            </a:pPr>
            <a:r>
              <a:rPr lang="en-US" dirty="0" smtClean="0">
                <a:solidFill>
                  <a:schemeClr val="bg1"/>
                </a:solidFill>
              </a:rPr>
              <a:t>Saves Tuition $$$</a:t>
            </a:r>
          </a:p>
          <a:p>
            <a:pPr fontAlgn="auto">
              <a:spcAft>
                <a:spcPts val="0"/>
              </a:spcAft>
              <a:buFont typeface="Arial" pitchFamily="34" charset="0"/>
              <a:buChar char="•"/>
              <a:defRPr/>
            </a:pPr>
            <a:r>
              <a:rPr lang="en-US" dirty="0" smtClean="0">
                <a:solidFill>
                  <a:schemeClr val="bg1"/>
                </a:solidFill>
              </a:rPr>
              <a:t>Community Colleges are Open Admission</a:t>
            </a:r>
          </a:p>
          <a:p>
            <a:pPr fontAlgn="auto">
              <a:spcAft>
                <a:spcPts val="0"/>
              </a:spcAft>
              <a:buFont typeface="Arial" pitchFamily="34" charset="0"/>
              <a:buChar char="•"/>
              <a:defRPr/>
            </a:pPr>
            <a:r>
              <a:rPr lang="en-US" dirty="0" smtClean="0">
                <a:solidFill>
                  <a:schemeClr val="bg1"/>
                </a:solidFill>
              </a:rPr>
              <a:t>If Stop after 2 Years -- Have a Marketable Associate Degree</a:t>
            </a:r>
          </a:p>
          <a:p>
            <a:pPr fontAlgn="auto">
              <a:spcAft>
                <a:spcPts val="0"/>
              </a:spcAft>
              <a:buFont typeface="Arial" pitchFamily="34" charset="0"/>
              <a:buChar char="•"/>
              <a:defRPr/>
            </a:pPr>
            <a:r>
              <a:rPr lang="en-US" dirty="0" smtClean="0">
                <a:solidFill>
                  <a:schemeClr val="bg1"/>
                </a:solidFill>
              </a:rPr>
              <a:t>Take that Associate Degree to a University: earn a Bachelor’s Degree (or higher)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fontAlgn="auto">
              <a:spcAft>
                <a:spcPts val="0"/>
              </a:spcAft>
              <a:defRPr/>
            </a:pPr>
            <a:r>
              <a:rPr lang="en-US" dirty="0" smtClean="0">
                <a:solidFill>
                  <a:srgbClr val="2F612B"/>
                </a:solidFill>
                <a:ea typeface="+mn-ea"/>
                <a:cs typeface="+mn-cs"/>
              </a:rPr>
              <a:t>2010-11 – First Year Offered</a:t>
            </a:r>
            <a:endParaRPr lang="en-US" dirty="0">
              <a:solidFill>
                <a:srgbClr val="2F612B"/>
              </a:solidFill>
              <a:ea typeface="+mn-ea"/>
              <a:cs typeface="+mn-cs"/>
            </a:endParaRPr>
          </a:p>
        </p:txBody>
      </p:sp>
      <p:sp>
        <p:nvSpPr>
          <p:cNvPr id="3" name="Content Placeholder 2"/>
          <p:cNvSpPr>
            <a:spLocks noGrp="1"/>
          </p:cNvSpPr>
          <p:nvPr>
            <p:ph idx="1"/>
          </p:nvPr>
        </p:nvSpPr>
        <p:spPr>
          <a:xfrm>
            <a:off x="457200" y="1295400"/>
            <a:ext cx="8382000" cy="5181600"/>
          </a:xfrm>
        </p:spPr>
        <p:txBody>
          <a:bodyPr/>
          <a:lstStyle/>
          <a:p>
            <a:pPr marL="91440" algn="ctr" fontAlgn="auto">
              <a:spcBef>
                <a:spcPts val="300"/>
              </a:spcBef>
              <a:spcAft>
                <a:spcPts val="0"/>
              </a:spcAft>
              <a:buFont typeface="Arial" pitchFamily="34" charset="0"/>
              <a:buNone/>
              <a:defRPr/>
            </a:pPr>
            <a:r>
              <a:rPr lang="en-US" dirty="0" smtClean="0">
                <a:solidFill>
                  <a:schemeClr val="bg2">
                    <a:lumMod val="10000"/>
                  </a:schemeClr>
                </a:solidFill>
                <a:latin typeface="+mj-lt"/>
              </a:rPr>
              <a:t>LT Majors &amp; Graduates – Spring 2011</a:t>
            </a:r>
          </a:p>
          <a:p>
            <a:pPr marL="91440" algn="ctr" fontAlgn="auto">
              <a:spcBef>
                <a:spcPts val="300"/>
              </a:spcBef>
              <a:spcAft>
                <a:spcPts val="0"/>
              </a:spcAft>
              <a:buFont typeface="Arial" pitchFamily="34" charset="0"/>
              <a:buNone/>
              <a:defRPr/>
            </a:pPr>
            <a:endParaRPr lang="en-US" dirty="0" smtClean="0">
              <a:solidFill>
                <a:schemeClr val="bg2">
                  <a:lumMod val="10000"/>
                </a:schemeClr>
              </a:solidFill>
              <a:latin typeface="+mj-lt"/>
            </a:endParaRPr>
          </a:p>
        </p:txBody>
      </p:sp>
      <p:cxnSp>
        <p:nvCxnSpPr>
          <p:cNvPr id="4" name="Straight Connector 3"/>
          <p:cNvCxnSpPr/>
          <p:nvPr/>
        </p:nvCxnSpPr>
        <p:spPr>
          <a:xfrm>
            <a:off x="228600" y="1219200"/>
            <a:ext cx="8686800" cy="0"/>
          </a:xfrm>
          <a:prstGeom prst="line">
            <a:avLst/>
          </a:prstGeom>
          <a:ln w="139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14400" y="6477000"/>
            <a:ext cx="7772400" cy="0"/>
          </a:xfrm>
          <a:prstGeom prst="line">
            <a:avLst/>
          </a:prstGeom>
          <a:ln w="57150">
            <a:solidFill>
              <a:srgbClr val="2F612B"/>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D500EF7E-3375-4F88-94E7-783109904217}" type="slidenum">
              <a:rPr lang="en-US"/>
              <a:pPr>
                <a:defRPr/>
              </a:pPr>
              <a:t>9</a:t>
            </a:fld>
            <a:endParaRPr lang="en-US" dirty="0"/>
          </a:p>
        </p:txBody>
      </p:sp>
      <p:graphicFrame>
        <p:nvGraphicFramePr>
          <p:cNvPr id="7" name="Table 6"/>
          <p:cNvGraphicFramePr>
            <a:graphicFrameLocks noGrp="1"/>
          </p:cNvGraphicFramePr>
          <p:nvPr/>
        </p:nvGraphicFramePr>
        <p:xfrm>
          <a:off x="1524000" y="1397000"/>
          <a:ext cx="6096000" cy="4394200"/>
        </p:xfrm>
        <a:graphic>
          <a:graphicData uri="http://schemas.openxmlformats.org/drawingml/2006/table">
            <a:tbl>
              <a:tblPr firstRow="1" bandRow="1">
                <a:tableStyleId>{EB9631B5-78F2-41C9-869B-9F39066F8104}</a:tableStyleId>
              </a:tblPr>
              <a:tblGrid>
                <a:gridCol w="1219200"/>
                <a:gridCol w="1219200"/>
                <a:gridCol w="1219200"/>
                <a:gridCol w="1219200"/>
                <a:gridCol w="1219200"/>
              </a:tblGrid>
              <a:tr h="357447">
                <a:tc>
                  <a:txBody>
                    <a:bodyPr/>
                    <a:lstStyle/>
                    <a:p>
                      <a:pPr algn="ctr"/>
                      <a:endParaRPr lang="en-US" dirty="0">
                        <a:latin typeface="Arial" pitchFamily="34" charset="0"/>
                        <a:cs typeface="Arial" pitchFamily="34" charset="0"/>
                      </a:endParaRPr>
                    </a:p>
                  </a:txBody>
                  <a:tcPr>
                    <a:lnR w="12700" cap="flat" cmpd="sng" algn="ctr">
                      <a:solidFill>
                        <a:schemeClr val="bg1"/>
                      </a:solidFill>
                      <a:prstDash val="solid"/>
                      <a:round/>
                      <a:headEnd type="none" w="med" len="med"/>
                      <a:tailEnd type="none" w="med" len="med"/>
                    </a:lnR>
                    <a:solidFill>
                      <a:srgbClr val="2F612B"/>
                    </a:solidFill>
                  </a:tcPr>
                </a:tc>
                <a:tc gridSpan="2">
                  <a:txBody>
                    <a:bodyPr/>
                    <a:lstStyle/>
                    <a:p>
                      <a:pPr algn="ctr"/>
                      <a:r>
                        <a:rPr lang="en-US" dirty="0" smtClean="0">
                          <a:latin typeface="Arial" pitchFamily="34" charset="0"/>
                          <a:cs typeface="Arial" pitchFamily="34" charset="0"/>
                        </a:rPr>
                        <a:t>Majors</a:t>
                      </a:r>
                      <a:endParaRPr lang="en-US"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2F612B"/>
                    </a:solidFill>
                  </a:tcPr>
                </a:tc>
                <a:tc hMerge="1">
                  <a:txBody>
                    <a:bodyPr/>
                    <a:lstStyle/>
                    <a:p>
                      <a:endParaRPr lang="en-US" dirty="0"/>
                    </a:p>
                  </a:txBody>
                  <a:tcPr>
                    <a:solidFill>
                      <a:srgbClr val="2F612B"/>
                    </a:solidFill>
                  </a:tcPr>
                </a:tc>
                <a:tc gridSpan="2">
                  <a:txBody>
                    <a:bodyPr/>
                    <a:lstStyle/>
                    <a:p>
                      <a:pPr algn="ctr"/>
                      <a:r>
                        <a:rPr lang="en-US" dirty="0" smtClean="0">
                          <a:latin typeface="Arial" pitchFamily="34" charset="0"/>
                          <a:cs typeface="Arial" pitchFamily="34" charset="0"/>
                        </a:rPr>
                        <a:t>Graduates</a:t>
                      </a:r>
                      <a:endParaRPr lang="en-US" dirty="0">
                        <a:latin typeface="Arial" pitchFamily="34" charset="0"/>
                        <a:cs typeface="Arial" pitchFamily="34" charset="0"/>
                      </a:endParaRPr>
                    </a:p>
                  </a:txBody>
                  <a:tcPr>
                    <a:lnL w="12700" cap="flat" cmpd="sng" algn="ctr">
                      <a:solidFill>
                        <a:schemeClr val="bg1"/>
                      </a:solidFill>
                      <a:prstDash val="solid"/>
                      <a:round/>
                      <a:headEnd type="none" w="med" len="med"/>
                      <a:tailEnd type="none" w="med" len="med"/>
                    </a:lnL>
                    <a:solidFill>
                      <a:srgbClr val="2F612B"/>
                    </a:solidFill>
                  </a:tcPr>
                </a:tc>
                <a:tc hMerge="1">
                  <a:txBody>
                    <a:bodyPr/>
                    <a:lstStyle/>
                    <a:p>
                      <a:endParaRPr lang="en-US" dirty="0"/>
                    </a:p>
                  </a:txBody>
                  <a:tcPr>
                    <a:solidFill>
                      <a:srgbClr val="2F612B"/>
                    </a:solidFill>
                  </a:tcPr>
                </a:tc>
              </a:tr>
              <a:tr h="357447">
                <a:tc>
                  <a:txBody>
                    <a:bodyPr/>
                    <a:lstStyle/>
                    <a:p>
                      <a:pPr algn="ct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AALT</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ASLT</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AALT</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ASLT</a:t>
                      </a: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BPCC</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4</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3</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BRCC</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2</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DCC</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75</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219</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3</a:t>
                      </a: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LDCC</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32</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69</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3</a:t>
                      </a: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NUNEZ</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38</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48</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1</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2</a:t>
                      </a: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RPCC</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200" dirty="0" smtClean="0">
                          <a:latin typeface="Arial" pitchFamily="34" charset="0"/>
                          <a:cs typeface="Arial" pitchFamily="34" charset="0"/>
                        </a:rPr>
                        <a:t>5</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15</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200" dirty="0" smtClean="0">
                          <a:latin typeface="Arial" pitchFamily="34" charset="0"/>
                          <a:cs typeface="Arial" pitchFamily="34" charset="0"/>
                        </a:rPr>
                        <a:t>1</a:t>
                      </a:r>
                      <a:endParaRPr lang="en-US" sz="2200" dirty="0">
                        <a:latin typeface="Arial" pitchFamily="34" charset="0"/>
                        <a:cs typeface="Arial" pitchFamily="34" charset="0"/>
                      </a:endParaRPr>
                    </a:p>
                  </a:txBody>
                  <a:tcPr/>
                </a:tc>
              </a:tr>
              <a:tr h="357447">
                <a:tc>
                  <a:txBody>
                    <a:bodyPr/>
                    <a:lstStyle/>
                    <a:p>
                      <a:pPr algn="ctr"/>
                      <a:r>
                        <a:rPr lang="en-US" sz="2200" dirty="0" smtClean="0">
                          <a:latin typeface="Arial" pitchFamily="34" charset="0"/>
                          <a:cs typeface="Arial" pitchFamily="34" charset="0"/>
                        </a:rPr>
                        <a:t>SLCC</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itchFamily="34" charset="0"/>
                          <a:cs typeface="Arial" pitchFamily="34" charset="0"/>
                        </a:rPr>
                        <a:t>11</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itchFamily="34" charset="0"/>
                          <a:cs typeface="Arial" pitchFamily="34" charset="0"/>
                        </a:rPr>
                        <a:t>6</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itchFamily="34" charset="0"/>
                          <a:cs typeface="Arial" pitchFamily="34" charset="0"/>
                        </a:rPr>
                        <a:t>1</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200"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r>
              <a:tr h="187960">
                <a:tc>
                  <a:txBody>
                    <a:bodyPr/>
                    <a:lstStyle/>
                    <a:p>
                      <a:pPr algn="ctr"/>
                      <a:endParaRPr lang="en-US" sz="5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5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5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5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5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447">
                <a:tc>
                  <a:txBody>
                    <a:bodyPr/>
                    <a:lstStyle/>
                    <a:p>
                      <a:pPr algn="ctr"/>
                      <a:r>
                        <a:rPr lang="en-US" sz="2200" dirty="0" smtClean="0">
                          <a:latin typeface="Arial" pitchFamily="34" charset="0"/>
                          <a:cs typeface="Arial" pitchFamily="34" charset="0"/>
                        </a:rPr>
                        <a:t>Total</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itchFamily="34" charset="0"/>
                          <a:cs typeface="Arial" pitchFamily="34" charset="0"/>
                        </a:rPr>
                        <a:t>177</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itchFamily="34" charset="0"/>
                          <a:cs typeface="Arial" pitchFamily="34" charset="0"/>
                        </a:rPr>
                        <a:t>369</a:t>
                      </a:r>
                      <a:endParaRPr lang="en-US" sz="2200" dirty="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itchFamily="34" charset="0"/>
                          <a:cs typeface="Arial" pitchFamily="34" charset="0"/>
                        </a:rPr>
                        <a:t>2</a:t>
                      </a:r>
                      <a:endParaRPr lang="en-US" sz="22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itchFamily="34" charset="0"/>
                          <a:cs typeface="Arial" pitchFamily="34" charset="0"/>
                        </a:rPr>
                        <a:t>9</a:t>
                      </a:r>
                      <a:endParaRPr lang="en-US" sz="2200"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3382" name="TextBox 7"/>
          <p:cNvSpPr txBox="1">
            <a:spLocks noChangeArrowheads="1"/>
          </p:cNvSpPr>
          <p:nvPr/>
        </p:nvSpPr>
        <p:spPr bwMode="auto">
          <a:xfrm>
            <a:off x="1371600" y="5943600"/>
            <a:ext cx="6096000" cy="523875"/>
          </a:xfrm>
          <a:prstGeom prst="rect">
            <a:avLst/>
          </a:prstGeom>
          <a:noFill/>
          <a:ln w="9525">
            <a:noFill/>
            <a:miter lim="800000"/>
            <a:headEnd/>
            <a:tailEnd/>
          </a:ln>
        </p:spPr>
        <p:txBody>
          <a:bodyPr>
            <a:spAutoFit/>
          </a:bodyPr>
          <a:lstStyle/>
          <a:p>
            <a:pPr algn="r"/>
            <a:r>
              <a:rPr lang="en-US" sz="2800">
                <a:solidFill>
                  <a:srgbClr val="3B5933"/>
                </a:solidFill>
                <a:latin typeface="Calibri" pitchFamily="34" charset="0"/>
              </a:rPr>
              <a:t>Year 1: 546 Majors; 11 Graduates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2473</TotalTime>
  <Words>702</Words>
  <Application>Microsoft Office PowerPoint</Application>
  <PresentationFormat>On-screen Show (4:3)</PresentationFormat>
  <Paragraphs>167</Paragraphs>
  <Slides>24</Slides>
  <Notes>12</Notes>
  <HiddenSlides>0</HiddenSlides>
  <MMClips>0</MMClips>
  <ScaleCrop>false</ScaleCrop>
  <HeadingPairs>
    <vt:vector size="8" baseType="variant">
      <vt:variant>
        <vt:lpstr>Fonts Used</vt:lpstr>
      </vt:variant>
      <vt:variant>
        <vt:i4>4</vt:i4>
      </vt:variant>
      <vt:variant>
        <vt:lpstr>Theme</vt:lpstr>
      </vt:variant>
      <vt:variant>
        <vt:i4>3</vt:i4>
      </vt:variant>
      <vt:variant>
        <vt:lpstr>Links</vt:lpstr>
      </vt:variant>
      <vt:variant>
        <vt:i4>1</vt:i4>
      </vt:variant>
      <vt:variant>
        <vt:lpstr>Slide Titles</vt:lpstr>
      </vt:variant>
      <vt:variant>
        <vt:i4>24</vt:i4>
      </vt:variant>
    </vt:vector>
  </HeadingPairs>
  <TitlesOfParts>
    <vt:vector size="32" baseType="lpstr">
      <vt:lpstr>Calibri</vt:lpstr>
      <vt:lpstr>Arial</vt:lpstr>
      <vt:lpstr>Baskerville Old Face</vt:lpstr>
      <vt:lpstr>Times New Roman</vt:lpstr>
      <vt:lpstr>Office Theme</vt:lpstr>
      <vt:lpstr>Custom Design</vt:lpstr>
      <vt:lpstr>1_Custom Design</vt:lpstr>
      <vt:lpstr>???</vt:lpstr>
      <vt:lpstr>Slide 1</vt:lpstr>
      <vt:lpstr>Slide 2</vt:lpstr>
      <vt:lpstr>Louisiana Transfer Degree</vt:lpstr>
      <vt:lpstr>Louisiana Transfer Degree</vt:lpstr>
      <vt:lpstr>Louisiana Transfer Degree</vt:lpstr>
      <vt:lpstr>Louisiana Transfer Degree</vt:lpstr>
      <vt:lpstr>Slide 7</vt:lpstr>
      <vt:lpstr>TDG … A Pathway for Success</vt:lpstr>
      <vt:lpstr>2010-11 – First Year Offered</vt:lpstr>
      <vt:lpstr>TDG…More Information</vt:lpstr>
      <vt:lpstr>Slide 11</vt:lpstr>
      <vt:lpstr>Slide 12</vt:lpstr>
      <vt:lpstr>Slide 13</vt:lpstr>
      <vt:lpstr>Articulation Matrix = Transfer Course Guide</vt:lpstr>
      <vt:lpstr>Articulation Matrix = Transfer Course Guide</vt:lpstr>
      <vt:lpstr>Slide 16</vt:lpstr>
      <vt:lpstr>LT - Curriculum Planning Templates</vt:lpstr>
      <vt:lpstr>LT - Curriculum Planning Templates</vt:lpstr>
      <vt:lpstr>Schools Participating</vt:lpstr>
      <vt:lpstr>UNO</vt:lpstr>
      <vt:lpstr>Slide 21</vt:lpstr>
      <vt:lpstr>Addendum…TDG Summary (1)</vt:lpstr>
      <vt:lpstr>Addendum…TDG Summary (2)</vt:lpstr>
      <vt:lpstr>http://LaTransferDegree.org/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 McCall</dc:creator>
  <cp:lastModifiedBy>meg.casper</cp:lastModifiedBy>
  <cp:revision>163</cp:revision>
  <cp:lastPrinted>2011-07-18T18:35:23Z</cp:lastPrinted>
  <dcterms:created xsi:type="dcterms:W3CDTF">2010-07-24T23:04:38Z</dcterms:created>
  <dcterms:modified xsi:type="dcterms:W3CDTF">2011-08-18T15:14:03Z</dcterms:modified>
</cp:coreProperties>
</file>