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27" r:id="rId3"/>
    <p:sldId id="345" r:id="rId4"/>
    <p:sldId id="330" r:id="rId5"/>
    <p:sldId id="332" r:id="rId6"/>
    <p:sldId id="333" r:id="rId7"/>
    <p:sldId id="335" r:id="rId8"/>
    <p:sldId id="350" r:id="rId9"/>
    <p:sldId id="346" r:id="rId10"/>
    <p:sldId id="347" r:id="rId11"/>
    <p:sldId id="348" r:id="rId12"/>
    <p:sldId id="349" r:id="rId13"/>
    <p:sldId id="351" r:id="rId14"/>
    <p:sldId id="336" r:id="rId15"/>
    <p:sldId id="337" r:id="rId16"/>
    <p:sldId id="338" r:id="rId17"/>
    <p:sldId id="339" r:id="rId18"/>
    <p:sldId id="342" r:id="rId19"/>
    <p:sldId id="343" r:id="rId20"/>
    <p:sldId id="344" r:id="rId21"/>
    <p:sldId id="352" r:id="rId22"/>
    <p:sldId id="340" r:id="rId23"/>
    <p:sldId id="341" r:id="rId24"/>
    <p:sldId id="354" r:id="rId25"/>
    <p:sldId id="355" r:id="rId26"/>
    <p:sldId id="356" r:id="rId27"/>
    <p:sldId id="357" r:id="rId28"/>
    <p:sldId id="353" r:id="rId29"/>
    <p:sldId id="326" r:id="rId30"/>
    <p:sldId id="358" r:id="rId31"/>
    <p:sldId id="328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90" d="100"/>
          <a:sy n="90" d="100"/>
        </p:scale>
        <p:origin x="-749" y="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17" cy="464264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92" y="0"/>
            <a:ext cx="3038317" cy="464264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D44879B-4BFC-4117-B8B6-3B3FF8CC0D5F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546"/>
            <a:ext cx="3038317" cy="464264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92" y="8830546"/>
            <a:ext cx="3038317" cy="464264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61F62606-49ED-42E7-B98B-494657622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17" cy="464264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92" y="0"/>
            <a:ext cx="3038317" cy="464264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68634BB2-6D76-4293-9354-FBDD6DA6DDA6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18" y="4415275"/>
            <a:ext cx="5607365" cy="4183140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546"/>
            <a:ext cx="3038317" cy="464264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92" y="8830546"/>
            <a:ext cx="3038317" cy="464264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FD903725-541D-4B20-A46D-0A4C2EB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avo\kdb files\Kdb\Getting Past Go\PowerPoint-template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7772400" cy="762001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42672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avo\kdb files\Kdb\Getting Past Go\PowerPoint-template-MAIN.gif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Author, etc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bvandal@ecs.or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Pavo\kdb files\Kdb\Getting Past Go\PowerPoint-template-MA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438400"/>
            <a:ext cx="8534400" cy="2209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Developmental Education Instructional Strategies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Bruce Vandal, Education Commission of the States</a:t>
            </a:r>
            <a:b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September 1, 2011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Traditional Model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5800" y="2654300"/>
            <a:ext cx="1473200" cy="22733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5800" y="2654300"/>
            <a:ext cx="1574800" cy="22733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2100" y="2679700"/>
            <a:ext cx="1473200" cy="22733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2100" y="2679700"/>
            <a:ext cx="1473200" cy="22733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pic>
        <p:nvPicPr>
          <p:cNvPr id="8" name="Picture 5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16200" y="1943100"/>
            <a:ext cx="2794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1905000"/>
            <a:ext cx="3048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600200" y="1370013"/>
            <a:ext cx="2463800" cy="4117975"/>
            <a:chOff x="0" y="0"/>
            <a:chExt cx="1552" cy="2594"/>
          </a:xfrm>
        </p:grpSpPr>
        <p:sp>
          <p:nvSpPr>
            <p:cNvPr id="11" name="Rectangle 16"/>
            <p:cNvSpPr>
              <a:spLocks/>
            </p:cNvSpPr>
            <p:nvPr/>
          </p:nvSpPr>
          <p:spPr bwMode="auto">
            <a:xfrm>
              <a:off x="0" y="257"/>
              <a:ext cx="56" cy="233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Rectangle 17"/>
            <p:cNvSpPr>
              <a:spLocks/>
            </p:cNvSpPr>
            <p:nvPr/>
          </p:nvSpPr>
          <p:spPr bwMode="auto">
            <a:xfrm>
              <a:off x="0" y="0"/>
              <a:ext cx="155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ENG 052</a:t>
              </a:r>
            </a:p>
          </p:txBody>
        </p:sp>
      </p:grpSp>
      <p:sp>
        <p:nvSpPr>
          <p:cNvPr id="13" name="Rectangle 18"/>
          <p:cNvSpPr>
            <a:spLocks/>
          </p:cNvSpPr>
          <p:nvPr/>
        </p:nvSpPr>
        <p:spPr bwMode="auto">
          <a:xfrm>
            <a:off x="2298700" y="5245100"/>
            <a:ext cx="12192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semester 1</a:t>
            </a:r>
          </a:p>
        </p:txBody>
      </p: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4889500" y="1306513"/>
            <a:ext cx="2463800" cy="4152900"/>
            <a:chOff x="0" y="0"/>
            <a:chExt cx="1552" cy="2616"/>
          </a:xfrm>
        </p:grpSpPr>
        <p:grpSp>
          <p:nvGrpSpPr>
            <p:cNvPr id="14" name="Group 21"/>
            <p:cNvGrpSpPr>
              <a:grpSpLocks/>
            </p:cNvGrpSpPr>
            <p:nvPr/>
          </p:nvGrpSpPr>
          <p:grpSpPr bwMode="auto">
            <a:xfrm>
              <a:off x="0" y="0"/>
              <a:ext cx="1552" cy="2593"/>
              <a:chOff x="0" y="0"/>
              <a:chExt cx="1552" cy="2593"/>
            </a:xfrm>
          </p:grpSpPr>
          <p:sp>
            <p:nvSpPr>
              <p:cNvPr id="17" name="Rectangle 22"/>
              <p:cNvSpPr>
                <a:spLocks/>
              </p:cNvSpPr>
              <p:nvPr/>
            </p:nvSpPr>
            <p:spPr bwMode="auto">
              <a:xfrm>
                <a:off x="0" y="0"/>
                <a:ext cx="1552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8100" tIns="38100" rIns="38100" bIns="38100"/>
              <a:lstStyle/>
              <a:p>
                <a:pPr algn="ctr"/>
                <a:r>
                  <a:rPr lang="en-US" sz="1800" dirty="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ENG 101</a:t>
                </a:r>
              </a:p>
            </p:txBody>
          </p:sp>
          <p:sp>
            <p:nvSpPr>
              <p:cNvPr id="18" name="Rectangle 23"/>
              <p:cNvSpPr>
                <a:spLocks/>
              </p:cNvSpPr>
              <p:nvPr/>
            </p:nvSpPr>
            <p:spPr bwMode="auto">
              <a:xfrm>
                <a:off x="72" y="257"/>
                <a:ext cx="56" cy="23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16" name="Rectangle 24"/>
            <p:cNvSpPr>
              <a:spLocks/>
            </p:cNvSpPr>
            <p:nvPr/>
          </p:nvSpPr>
          <p:spPr bwMode="auto">
            <a:xfrm>
              <a:off x="464" y="2408"/>
              <a:ext cx="76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semester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ALP Model</a:t>
            </a:r>
            <a:endParaRPr lang="en-US" dirty="0"/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7100" y="2641600"/>
            <a:ext cx="279400" cy="4826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7100" y="2641600"/>
            <a:ext cx="533400" cy="22733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2900" y="2667000"/>
            <a:ext cx="901700" cy="22733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3800" y="2616200"/>
            <a:ext cx="279400" cy="4826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3800" y="2616200"/>
            <a:ext cx="533400" cy="22733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pic>
        <p:nvPicPr>
          <p:cNvPr id="21" name="Picture 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2006600"/>
            <a:ext cx="2921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676400" y="1371600"/>
            <a:ext cx="2463800" cy="4103688"/>
            <a:chOff x="0" y="0"/>
            <a:chExt cx="1552" cy="2585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0" y="0"/>
              <a:ext cx="1552" cy="2585"/>
              <a:chOff x="0" y="0"/>
              <a:chExt cx="1552" cy="2585"/>
            </a:xfrm>
          </p:grpSpPr>
          <p:sp>
            <p:nvSpPr>
              <p:cNvPr id="25" name="Rectangle 17"/>
              <p:cNvSpPr>
                <a:spLocks/>
              </p:cNvSpPr>
              <p:nvPr/>
            </p:nvSpPr>
            <p:spPr bwMode="auto">
              <a:xfrm>
                <a:off x="0" y="249"/>
                <a:ext cx="56" cy="233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6" name="Rectangle 18"/>
              <p:cNvSpPr>
                <a:spLocks/>
              </p:cNvSpPr>
              <p:nvPr/>
            </p:nvSpPr>
            <p:spPr bwMode="auto">
              <a:xfrm>
                <a:off x="0" y="0"/>
                <a:ext cx="1552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8100" tIns="38100" rIns="38100" bIns="38100"/>
              <a:lstStyle/>
              <a:p>
                <a:pPr algn="ctr"/>
                <a:r>
                  <a:rPr lang="en-US" sz="1800" dirty="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ENG 101</a:t>
                </a:r>
              </a:p>
            </p:txBody>
          </p:sp>
        </p:grpSp>
        <p:sp>
          <p:nvSpPr>
            <p:cNvPr id="24" name="Rectangle 19"/>
            <p:cNvSpPr>
              <a:spLocks/>
            </p:cNvSpPr>
            <p:nvPr/>
          </p:nvSpPr>
          <p:spPr bwMode="auto">
            <a:xfrm>
              <a:off x="368" y="2320"/>
              <a:ext cx="76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semester 1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410200" y="1371600"/>
            <a:ext cx="2463800" cy="4105275"/>
            <a:chOff x="0" y="0"/>
            <a:chExt cx="1552" cy="2586"/>
          </a:xfrm>
        </p:grpSpPr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0" y="0"/>
              <a:ext cx="1552" cy="2586"/>
              <a:chOff x="0" y="0"/>
              <a:chExt cx="1552" cy="2586"/>
            </a:xfrm>
          </p:grpSpPr>
          <p:sp>
            <p:nvSpPr>
              <p:cNvPr id="30" name="Rectangle 22"/>
              <p:cNvSpPr>
                <a:spLocks/>
              </p:cNvSpPr>
              <p:nvPr/>
            </p:nvSpPr>
            <p:spPr bwMode="auto">
              <a:xfrm>
                <a:off x="0" y="249"/>
                <a:ext cx="56" cy="233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1" name="Rectangle 23"/>
              <p:cNvSpPr>
                <a:spLocks/>
              </p:cNvSpPr>
              <p:nvPr/>
            </p:nvSpPr>
            <p:spPr bwMode="auto">
              <a:xfrm>
                <a:off x="0" y="0"/>
                <a:ext cx="1552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8100" tIns="38100" rIns="38100" bIns="38100"/>
              <a:lstStyle/>
              <a:p>
                <a:pPr algn="ctr"/>
                <a:r>
                  <a:rPr lang="en-US" sz="1800" dirty="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ENG 052</a:t>
                </a:r>
              </a:p>
            </p:txBody>
          </p:sp>
        </p:grpSp>
        <p:sp>
          <p:nvSpPr>
            <p:cNvPr id="29" name="Rectangle 24"/>
            <p:cNvSpPr>
              <a:spLocks/>
            </p:cNvSpPr>
            <p:nvPr/>
          </p:nvSpPr>
          <p:spPr bwMode="auto">
            <a:xfrm>
              <a:off x="368" y="2328"/>
              <a:ext cx="76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8100" tIns="38100" rIns="38100" bIns="38100">
              <a:spAutoFit/>
            </a:bodyPr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semester 1</a:t>
              </a:r>
            </a:p>
          </p:txBody>
        </p:sp>
      </p:grpSp>
      <p:pic>
        <p:nvPicPr>
          <p:cNvPr id="32" name="Picture 2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6200" y="2033588"/>
            <a:ext cx="2921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Accelerated Learning Project Results</a:t>
            </a:r>
            <a:endParaRPr lang="en-US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438400" y="2057400"/>
            <a:ext cx="1270000" cy="1270000"/>
            <a:chOff x="0" y="0"/>
            <a:chExt cx="800" cy="800"/>
          </a:xfrm>
        </p:grpSpPr>
        <p:sp>
          <p:nvSpPr>
            <p:cNvPr id="5" name="Rectangle 2"/>
            <p:cNvSpPr>
              <a:spLocks/>
            </p:cNvSpPr>
            <p:nvPr/>
          </p:nvSpPr>
          <p:spPr bwMode="auto">
            <a:xfrm>
              <a:off x="0" y="0"/>
              <a:ext cx="800" cy="800"/>
            </a:xfrm>
            <a:prstGeom prst="rect">
              <a:avLst/>
            </a:prstGeom>
            <a:solidFill>
              <a:srgbClr val="8EB000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/>
            </p:cNvSpPr>
            <p:nvPr/>
          </p:nvSpPr>
          <p:spPr bwMode="auto">
            <a:xfrm>
              <a:off x="151" y="167"/>
              <a:ext cx="524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took 052</a:t>
              </a:r>
            </a:p>
            <a:p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fall </a:t>
              </a:r>
              <a:r>
                <a:rPr lang="en-US" sz="1600" b="1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06</a:t>
              </a:r>
            </a:p>
            <a:p>
              <a:r>
                <a:rPr lang="en-US" sz="1600" b="1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1023</a:t>
              </a:r>
            </a:p>
          </p:txBody>
        </p: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556000" y="3683000"/>
            <a:ext cx="1714500" cy="1270000"/>
            <a:chOff x="0" y="0"/>
            <a:chExt cx="1080" cy="8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0" y="384"/>
              <a:ext cx="288" cy="1"/>
            </a:xfrm>
            <a:prstGeom prst="line">
              <a:avLst/>
            </a:prstGeom>
            <a:noFill/>
            <a:ln w="57150">
              <a:solidFill>
                <a:srgbClr val="8DB01D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280" y="0"/>
              <a:ext cx="800" cy="800"/>
              <a:chOff x="0" y="0"/>
              <a:chExt cx="800" cy="800"/>
            </a:xfrm>
          </p:grpSpPr>
          <p:sp>
            <p:nvSpPr>
              <p:cNvPr id="15" name="Rectangle 8"/>
              <p:cNvSpPr>
                <a:spLocks/>
              </p:cNvSpPr>
              <p:nvPr/>
            </p:nvSpPr>
            <p:spPr bwMode="auto">
              <a:xfrm>
                <a:off x="0" y="0"/>
                <a:ext cx="800" cy="800"/>
              </a:xfrm>
              <a:prstGeom prst="rect">
                <a:avLst/>
              </a:prstGeom>
              <a:solidFill>
                <a:srgbClr val="8EB0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" name="Rectangle 9"/>
              <p:cNvSpPr>
                <a:spLocks/>
              </p:cNvSpPr>
              <p:nvPr/>
            </p:nvSpPr>
            <p:spPr bwMode="auto">
              <a:xfrm>
                <a:off x="116" y="180"/>
                <a:ext cx="492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S in 052</a:t>
                </a:r>
              </a:p>
              <a:p>
                <a:r>
                  <a:rPr lang="en-US" sz="1600" b="1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175</a:t>
                </a:r>
              </a:p>
              <a:p>
                <a:r>
                  <a:rPr lang="en-US" sz="1600" b="1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77%</a:t>
                </a:r>
              </a:p>
            </p:txBody>
          </p:sp>
        </p:grpSp>
      </p:grpSp>
      <p:sp>
        <p:nvSpPr>
          <p:cNvPr id="17" name="Rectangle 15"/>
          <p:cNvSpPr>
            <a:spLocks/>
          </p:cNvSpPr>
          <p:nvPr/>
        </p:nvSpPr>
        <p:spPr bwMode="auto">
          <a:xfrm>
            <a:off x="228600" y="3733800"/>
            <a:ext cx="20828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students who took ALP in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fall 07,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spring 08,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fall 08,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spring 09</a:t>
            </a:r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568700" y="2057400"/>
            <a:ext cx="1714500" cy="1270000"/>
            <a:chOff x="0" y="0"/>
            <a:chExt cx="1080" cy="800"/>
          </a:xfrm>
        </p:grpSpPr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384"/>
              <a:ext cx="288" cy="1"/>
            </a:xfrm>
            <a:prstGeom prst="line">
              <a:avLst/>
            </a:prstGeom>
            <a:noFill/>
            <a:ln w="57150">
              <a:solidFill>
                <a:srgbClr val="8DB01D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280" y="0"/>
              <a:ext cx="800" cy="800"/>
              <a:chOff x="0" y="0"/>
              <a:chExt cx="800" cy="800"/>
            </a:xfrm>
          </p:grpSpPr>
          <p:sp>
            <p:nvSpPr>
              <p:cNvPr id="26" name="Rectangle 20"/>
              <p:cNvSpPr>
                <a:spLocks/>
              </p:cNvSpPr>
              <p:nvPr/>
            </p:nvSpPr>
            <p:spPr bwMode="auto">
              <a:xfrm>
                <a:off x="0" y="0"/>
                <a:ext cx="800" cy="800"/>
              </a:xfrm>
              <a:prstGeom prst="rect">
                <a:avLst/>
              </a:prstGeom>
              <a:solidFill>
                <a:srgbClr val="8EB0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27" name="Rectangle 21"/>
              <p:cNvSpPr>
                <a:spLocks/>
              </p:cNvSpPr>
              <p:nvPr/>
            </p:nvSpPr>
            <p:spPr bwMode="auto">
              <a:xfrm>
                <a:off x="116" y="180"/>
                <a:ext cx="492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1600" b="1" dirty="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S in 052</a:t>
                </a:r>
              </a:p>
              <a:p>
                <a:r>
                  <a:rPr lang="en-US" sz="1600" b="1" dirty="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604</a:t>
                </a:r>
              </a:p>
              <a:p>
                <a:r>
                  <a:rPr lang="en-US" sz="1600" b="1" dirty="0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59%</a:t>
                </a:r>
              </a:p>
            </p:txBody>
          </p:sp>
        </p:grpSp>
      </p:grpSp>
      <p:grpSp>
        <p:nvGrpSpPr>
          <p:cNvPr id="11" name="Group 26"/>
          <p:cNvGrpSpPr>
            <a:grpSpLocks/>
          </p:cNvGrpSpPr>
          <p:nvPr/>
        </p:nvGrpSpPr>
        <p:grpSpPr bwMode="auto">
          <a:xfrm>
            <a:off x="5156200" y="2057400"/>
            <a:ext cx="1714500" cy="1270000"/>
            <a:chOff x="0" y="0"/>
            <a:chExt cx="1080" cy="800"/>
          </a:xfrm>
        </p:grpSpPr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280" y="0"/>
              <a:ext cx="800" cy="800"/>
              <a:chOff x="0" y="0"/>
              <a:chExt cx="800" cy="800"/>
            </a:xfrm>
          </p:grpSpPr>
          <p:sp>
            <p:nvSpPr>
              <p:cNvPr id="36" name="Rectangle 28"/>
              <p:cNvSpPr>
                <a:spLocks/>
              </p:cNvSpPr>
              <p:nvPr/>
            </p:nvSpPr>
            <p:spPr bwMode="auto">
              <a:xfrm>
                <a:off x="0" y="0"/>
                <a:ext cx="800" cy="800"/>
              </a:xfrm>
              <a:prstGeom prst="rect">
                <a:avLst/>
              </a:prstGeom>
              <a:solidFill>
                <a:srgbClr val="8EB0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37" name="Rectangle 29"/>
              <p:cNvSpPr>
                <a:spLocks/>
              </p:cNvSpPr>
              <p:nvPr/>
            </p:nvSpPr>
            <p:spPr bwMode="auto">
              <a:xfrm>
                <a:off x="133" y="196"/>
                <a:ext cx="528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took 101</a:t>
                </a:r>
              </a:p>
              <a:p>
                <a:r>
                  <a:rPr lang="en-US" sz="1600" b="1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383</a:t>
                </a:r>
              </a:p>
              <a:p>
                <a:r>
                  <a:rPr lang="en-US" sz="1600" b="1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37%</a:t>
                </a:r>
              </a:p>
            </p:txBody>
          </p:sp>
        </p:grp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>
              <a:off x="0" y="384"/>
              <a:ext cx="288" cy="1"/>
            </a:xfrm>
            <a:prstGeom prst="line">
              <a:avLst/>
            </a:prstGeom>
            <a:noFill/>
            <a:ln w="57150">
              <a:solidFill>
                <a:srgbClr val="8DB01D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5143500" y="3683000"/>
            <a:ext cx="1714500" cy="1270000"/>
            <a:chOff x="0" y="0"/>
            <a:chExt cx="1080" cy="800"/>
          </a:xfrm>
        </p:grpSpPr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280" y="0"/>
              <a:ext cx="800" cy="800"/>
              <a:chOff x="0" y="0"/>
              <a:chExt cx="800" cy="800"/>
            </a:xfrm>
          </p:grpSpPr>
          <p:sp>
            <p:nvSpPr>
              <p:cNvPr id="46" name="Rectangle 38"/>
              <p:cNvSpPr>
                <a:spLocks/>
              </p:cNvSpPr>
              <p:nvPr/>
            </p:nvSpPr>
            <p:spPr bwMode="auto">
              <a:xfrm>
                <a:off x="0" y="0"/>
                <a:ext cx="800" cy="800"/>
              </a:xfrm>
              <a:prstGeom prst="rect">
                <a:avLst/>
              </a:prstGeom>
              <a:solidFill>
                <a:srgbClr val="8EB0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7" name="Rectangle 39"/>
              <p:cNvSpPr>
                <a:spLocks/>
              </p:cNvSpPr>
              <p:nvPr/>
            </p:nvSpPr>
            <p:spPr bwMode="auto">
              <a:xfrm>
                <a:off x="93" y="188"/>
                <a:ext cx="528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took 101</a:t>
                </a:r>
              </a:p>
              <a:p>
                <a:r>
                  <a:rPr lang="en-US" sz="1600" b="1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227</a:t>
                </a:r>
              </a:p>
              <a:p>
                <a:r>
                  <a:rPr lang="en-US" sz="1600" b="1">
                    <a:solidFill>
                      <a:schemeClr val="tx1"/>
                    </a:solidFill>
                    <a:latin typeface="Arial" charset="0"/>
                    <a:cs typeface="Arial" charset="0"/>
                    <a:sym typeface="Arial" charset="0"/>
                  </a:rPr>
                  <a:t>100%</a:t>
                </a:r>
              </a:p>
            </p:txBody>
          </p:sp>
        </p:grpSp>
        <p:sp>
          <p:nvSpPr>
            <p:cNvPr id="41" name="Line 43"/>
            <p:cNvSpPr>
              <a:spLocks noChangeShapeType="1"/>
            </p:cNvSpPr>
            <p:nvPr/>
          </p:nvSpPr>
          <p:spPr bwMode="auto">
            <a:xfrm>
              <a:off x="0" y="384"/>
              <a:ext cx="288" cy="1"/>
            </a:xfrm>
            <a:prstGeom prst="line">
              <a:avLst/>
            </a:prstGeom>
            <a:noFill/>
            <a:ln w="57150">
              <a:solidFill>
                <a:srgbClr val="8DB01D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18" name="Group 46"/>
          <p:cNvGrpSpPr>
            <a:grpSpLocks/>
          </p:cNvGrpSpPr>
          <p:nvPr/>
        </p:nvGrpSpPr>
        <p:grpSpPr bwMode="auto">
          <a:xfrm>
            <a:off x="2425700" y="3683000"/>
            <a:ext cx="1270000" cy="1270000"/>
            <a:chOff x="0" y="0"/>
            <a:chExt cx="800" cy="800"/>
          </a:xfrm>
        </p:grpSpPr>
        <p:grpSp>
          <p:nvGrpSpPr>
            <p:cNvPr id="20" name="Group 47"/>
            <p:cNvGrpSpPr>
              <a:grpSpLocks/>
            </p:cNvGrpSpPr>
            <p:nvPr/>
          </p:nvGrpSpPr>
          <p:grpSpPr bwMode="auto">
            <a:xfrm>
              <a:off x="0" y="0"/>
              <a:ext cx="800" cy="800"/>
              <a:chOff x="0" y="0"/>
              <a:chExt cx="800" cy="800"/>
            </a:xfrm>
          </p:grpSpPr>
          <p:sp>
            <p:nvSpPr>
              <p:cNvPr id="51" name="Rectangle 48"/>
              <p:cNvSpPr>
                <a:spLocks/>
              </p:cNvSpPr>
              <p:nvPr/>
            </p:nvSpPr>
            <p:spPr bwMode="auto">
              <a:xfrm>
                <a:off x="0" y="0"/>
                <a:ext cx="800" cy="800"/>
              </a:xfrm>
              <a:prstGeom prst="rect">
                <a:avLst/>
              </a:prstGeom>
              <a:solidFill>
                <a:srgbClr val="8EB0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0" name="Rectangle 49"/>
            <p:cNvSpPr>
              <a:spLocks/>
            </p:cNvSpPr>
            <p:nvPr/>
          </p:nvSpPr>
          <p:spPr bwMode="auto">
            <a:xfrm>
              <a:off x="131" y="160"/>
              <a:ext cx="524" cy="4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took 052</a:t>
              </a:r>
            </a:p>
            <a:p>
              <a:r>
                <a:rPr lang="en-US" sz="1600" b="1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2007-09</a:t>
              </a:r>
            </a:p>
            <a:p>
              <a:r>
                <a:rPr lang="en-US" sz="1600" b="1" dirty="0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227</a:t>
              </a:r>
            </a:p>
          </p:txBody>
        </p:sp>
      </p:grpSp>
      <p:grpSp>
        <p:nvGrpSpPr>
          <p:cNvPr id="21" name="Group 50"/>
          <p:cNvGrpSpPr>
            <a:grpSpLocks/>
          </p:cNvGrpSpPr>
          <p:nvPr/>
        </p:nvGrpSpPr>
        <p:grpSpPr bwMode="auto">
          <a:xfrm>
            <a:off x="6819900" y="2070100"/>
            <a:ext cx="1714500" cy="1270000"/>
            <a:chOff x="0" y="0"/>
            <a:chExt cx="1080" cy="800"/>
          </a:xfrm>
        </p:grpSpPr>
        <p:grpSp>
          <p:nvGrpSpPr>
            <p:cNvPr id="22" name="Group 51"/>
            <p:cNvGrpSpPr>
              <a:grpSpLocks/>
            </p:cNvGrpSpPr>
            <p:nvPr/>
          </p:nvGrpSpPr>
          <p:grpSpPr bwMode="auto">
            <a:xfrm>
              <a:off x="0" y="0"/>
              <a:ext cx="1080" cy="800"/>
              <a:chOff x="0" y="0"/>
              <a:chExt cx="1080" cy="800"/>
            </a:xfrm>
          </p:grpSpPr>
          <p:sp>
            <p:nvSpPr>
              <p:cNvPr id="56" name="Rectangle 52"/>
              <p:cNvSpPr>
                <a:spLocks/>
              </p:cNvSpPr>
              <p:nvPr/>
            </p:nvSpPr>
            <p:spPr bwMode="auto">
              <a:xfrm>
                <a:off x="280" y="0"/>
                <a:ext cx="800" cy="800"/>
              </a:xfrm>
              <a:prstGeom prst="rect">
                <a:avLst/>
              </a:prstGeom>
              <a:solidFill>
                <a:srgbClr val="8EB0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58" name="Line 54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288" cy="1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4" name="Rectangle 57"/>
            <p:cNvSpPr>
              <a:spLocks/>
            </p:cNvSpPr>
            <p:nvPr/>
          </p:nvSpPr>
          <p:spPr bwMode="auto">
            <a:xfrm>
              <a:off x="395" y="124"/>
              <a:ext cx="592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A, B, or C</a:t>
              </a:r>
            </a:p>
            <a:p>
              <a:r>
                <a:rPr lang="en-US" sz="1600" b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in 101</a:t>
              </a:r>
            </a:p>
            <a:p>
              <a:r>
                <a:rPr lang="en-US" sz="1600" b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279</a:t>
              </a:r>
            </a:p>
            <a:p>
              <a:r>
                <a:rPr lang="en-US" sz="1600" b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27%</a:t>
              </a:r>
            </a:p>
          </p:txBody>
        </p:sp>
      </p:grpSp>
      <p:grpSp>
        <p:nvGrpSpPr>
          <p:cNvPr id="23" name="Group 59"/>
          <p:cNvGrpSpPr>
            <a:grpSpLocks/>
          </p:cNvGrpSpPr>
          <p:nvPr/>
        </p:nvGrpSpPr>
        <p:grpSpPr bwMode="auto">
          <a:xfrm>
            <a:off x="6807200" y="3670300"/>
            <a:ext cx="1714500" cy="1270000"/>
            <a:chOff x="0" y="0"/>
            <a:chExt cx="1080" cy="800"/>
          </a:xfrm>
        </p:grpSpPr>
        <p:grpSp>
          <p:nvGrpSpPr>
            <p:cNvPr id="24" name="Group 60"/>
            <p:cNvGrpSpPr>
              <a:grpSpLocks/>
            </p:cNvGrpSpPr>
            <p:nvPr/>
          </p:nvGrpSpPr>
          <p:grpSpPr bwMode="auto">
            <a:xfrm>
              <a:off x="0" y="0"/>
              <a:ext cx="1080" cy="800"/>
              <a:chOff x="0" y="0"/>
              <a:chExt cx="1080" cy="800"/>
            </a:xfrm>
          </p:grpSpPr>
          <p:sp>
            <p:nvSpPr>
              <p:cNvPr id="65" name="Rectangle 61"/>
              <p:cNvSpPr>
                <a:spLocks/>
              </p:cNvSpPr>
              <p:nvPr/>
            </p:nvSpPr>
            <p:spPr bwMode="auto">
              <a:xfrm>
                <a:off x="280" y="0"/>
                <a:ext cx="800" cy="800"/>
              </a:xfrm>
              <a:prstGeom prst="rect">
                <a:avLst/>
              </a:prstGeom>
              <a:solidFill>
                <a:srgbClr val="8EB0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67" name="Line 63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288" cy="1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3" name="Rectangle 66"/>
            <p:cNvSpPr>
              <a:spLocks/>
            </p:cNvSpPr>
            <p:nvPr/>
          </p:nvSpPr>
          <p:spPr bwMode="auto">
            <a:xfrm>
              <a:off x="403" y="132"/>
              <a:ext cx="592" cy="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A, B, or C</a:t>
              </a:r>
            </a:p>
            <a:p>
              <a:r>
                <a:rPr lang="en-US" sz="1600" b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in 101</a:t>
              </a:r>
            </a:p>
            <a:p>
              <a:r>
                <a:rPr lang="en-US" sz="1600" b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142</a:t>
              </a:r>
            </a:p>
            <a:p>
              <a:r>
                <a:rPr lang="en-US" sz="1600" b="1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63%</a:t>
              </a:r>
            </a:p>
          </p:txBody>
        </p:sp>
      </p:grpSp>
      <p:grpSp>
        <p:nvGrpSpPr>
          <p:cNvPr id="25" name="Group 68"/>
          <p:cNvGrpSpPr>
            <a:grpSpLocks/>
          </p:cNvGrpSpPr>
          <p:nvPr/>
        </p:nvGrpSpPr>
        <p:grpSpPr bwMode="auto">
          <a:xfrm>
            <a:off x="7239000" y="2057400"/>
            <a:ext cx="1270000" cy="2844800"/>
            <a:chOff x="48" y="1152"/>
            <a:chExt cx="800" cy="1792"/>
          </a:xfrm>
        </p:grpSpPr>
        <p:sp>
          <p:nvSpPr>
            <p:cNvPr id="71" name="Rectangle 69"/>
            <p:cNvSpPr>
              <a:spLocks/>
            </p:cNvSpPr>
            <p:nvPr/>
          </p:nvSpPr>
          <p:spPr bwMode="auto">
            <a:xfrm>
              <a:off x="48" y="1152"/>
              <a:ext cx="800" cy="8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2" name="Rectangle 70"/>
            <p:cNvSpPr>
              <a:spLocks/>
            </p:cNvSpPr>
            <p:nvPr/>
          </p:nvSpPr>
          <p:spPr bwMode="auto">
            <a:xfrm>
              <a:off x="48" y="2144"/>
              <a:ext cx="768" cy="8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26" name="Rectangle 14"/>
          <p:cNvSpPr>
            <a:spLocks/>
          </p:cNvSpPr>
          <p:nvPr/>
        </p:nvSpPr>
        <p:spPr bwMode="auto">
          <a:xfrm>
            <a:off x="304800" y="2057400"/>
            <a:ext cx="20066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students who took traditional developmental writing in fall 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Three Pointer: Modularization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610600" cy="2514600"/>
          </a:xfrm>
        </p:spPr>
        <p:txBody>
          <a:bodyPr>
            <a:normAutofit/>
          </a:bodyPr>
          <a:lstStyle/>
          <a:p>
            <a:pPr marL="233363" indent="-233363">
              <a:spcBef>
                <a:spcPts val="30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Jackson State SMART Math</a:t>
            </a:r>
          </a:p>
          <a:p>
            <a:pPr marL="233363" indent="-233363">
              <a:spcBef>
                <a:spcPts val="30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Cleveland State and Chattanooga State “U Do the Math”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Jackson St. SMART Math</a:t>
            </a:r>
            <a:endParaRPr lang="en-US" dirty="0"/>
          </a:p>
        </p:txBody>
      </p:sp>
      <p:sp>
        <p:nvSpPr>
          <p:cNvPr id="4" name="Title 6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534400" cy="4267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Modularization &amp; Multi-Exit Options</a:t>
            </a:r>
          </a:p>
          <a:p>
            <a:pPr marL="233363" indent="-233363"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12 modules replaced 3 traditional courses</a:t>
            </a:r>
            <a:endParaRPr lang="en-US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33363" indent="-233363"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Arial" pitchFamily="34" charset="0"/>
              </a:rPr>
              <a:t>Prerequisite modules were identified for success in:</a:t>
            </a:r>
          </a:p>
          <a:p>
            <a:pPr lvl="1" algn="l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Arial" pitchFamily="34" charset="0"/>
              </a:rPr>
              <a:t> general education math courses</a:t>
            </a:r>
          </a:p>
          <a:p>
            <a:pPr lvl="1" algn="l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Arial" pitchFamily="34" charset="0"/>
              </a:rPr>
              <a:t> other college level courses</a:t>
            </a:r>
          </a:p>
          <a:p>
            <a:pPr lvl="1" algn="l"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Arial" pitchFamily="34" charset="0"/>
              </a:rPr>
              <a:t> programs not requiring college level math</a:t>
            </a:r>
          </a:p>
          <a:p>
            <a:pPr marL="233363" indent="-233363"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Arial" pitchFamily="34" charset="0"/>
              </a:rPr>
              <a:t>Changes in Developmental Math Requirements approved by Curriculum Committee </a:t>
            </a:r>
          </a:p>
          <a:p>
            <a:pPr marL="233363" indent="-233363"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Arial" pitchFamily="34" charset="0"/>
              </a:rPr>
              <a:t>Procedures set up to advise students of their multi-exit options based on their career choices</a:t>
            </a:r>
          </a:p>
          <a:p>
            <a:pPr>
              <a:defRPr/>
            </a:pP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Program Readiness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133600"/>
          <a:ext cx="74676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682"/>
                <a:gridCol w="1846318"/>
                <a:gridCol w="1981200"/>
                <a:gridCol w="24384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Modules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1,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2, 3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4, 5, 6, 7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8, 9, 10, 11, 12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861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Traditional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Basic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Mathematics</a:t>
                      </a:r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Elementary Algebra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Intermediate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Algebra</a:t>
                      </a:r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962400"/>
          <a:ext cx="67818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762000"/>
                <a:gridCol w="13716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Programs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Requiring 12 Modules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20.3%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Programs Requiring 8 or less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 Modules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41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79.7%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524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Jackson State’s Module Distribution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429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Module Requirements by Academic Program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Mastery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65760"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New student begins with  Pre-Test on Module 1</a:t>
            </a:r>
          </a:p>
          <a:p>
            <a:pPr marL="365760" lvl="1" algn="l">
              <a:buClr>
                <a:srgbClr val="33CC33"/>
              </a:buClr>
              <a:defRPr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80% mastery moves student to next module, If less than 80%, </a:t>
            </a:r>
          </a:p>
          <a:p>
            <a:pPr marL="1223010" lvl="2" indent="-457200" algn="l">
              <a:spcBef>
                <a:spcPts val="1200"/>
              </a:spcBef>
              <a:buClr>
                <a:schemeClr val="accent4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Student studies work text book : and does homework assignment s for Module 1 in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MyMathLab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 + (80% Mastery)</a:t>
            </a:r>
          </a:p>
          <a:p>
            <a:pPr marL="1223010" lvl="2" indent="-457200" algn="l">
              <a:spcBef>
                <a:spcPts val="1200"/>
              </a:spcBef>
              <a:buClr>
                <a:schemeClr val="accent4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After homework is completed  student works and turns in Notebook problems found in MML+ (100% Mastery). </a:t>
            </a:r>
          </a:p>
          <a:p>
            <a:pPr marL="1223010" lvl="2" indent="-457200" algn="l">
              <a:spcBef>
                <a:spcPts val="1200"/>
              </a:spcBef>
              <a:buClr>
                <a:schemeClr val="accent4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Student takes Practice Test in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MyMathLab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+ (80% Mastery)</a:t>
            </a:r>
          </a:p>
          <a:p>
            <a:pPr marL="1223010" lvl="2" indent="-457200" algn="l">
              <a:spcBef>
                <a:spcPts val="1200"/>
              </a:spcBef>
              <a:buClr>
                <a:schemeClr val="accent4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Student takes Post Test in </a:t>
            </a:r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</a:rPr>
              <a:t>MyMathLab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+ (75% Mastery)</a:t>
            </a:r>
          </a:p>
          <a:p>
            <a:pPr marL="1223010" lvl="2" indent="-457200" algn="l">
              <a:spcBef>
                <a:spcPts val="1200"/>
              </a:spcBef>
              <a:buClr>
                <a:schemeClr val="accent4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Student , moves to Module 2 and so 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SMART Math Results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752600"/>
          <a:ext cx="7725224" cy="3657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009"/>
                <a:gridCol w="1948591"/>
                <a:gridCol w="1905000"/>
                <a:gridCol w="1781624"/>
              </a:tblGrid>
              <a:tr h="682752"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Course Completion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“C” or Better</a:t>
                      </a:r>
                      <a:endParaRPr lang="en-US" dirty="0"/>
                    </a:p>
                  </a:txBody>
                  <a:tcPr/>
                </a:tc>
              </a:tr>
              <a:tr h="617725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Traditional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Spring 2008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41%</a:t>
                      </a:r>
                      <a:endParaRPr lang="en-US" sz="2400" dirty="0"/>
                    </a:p>
                  </a:txBody>
                  <a:tcPr/>
                </a:tc>
              </a:tr>
              <a:tr h="6045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Redesign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Spring 2008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54%</a:t>
                      </a:r>
                      <a:endParaRPr lang="en-US" sz="2400" dirty="0"/>
                    </a:p>
                  </a:txBody>
                  <a:tcPr/>
                </a:tc>
              </a:tr>
              <a:tr h="60707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SMART Math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Fall 2008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57%</a:t>
                      </a:r>
                    </a:p>
                  </a:txBody>
                  <a:tcPr/>
                </a:tc>
              </a:tr>
              <a:tr h="6042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SMART</a:t>
                      </a:r>
                      <a:r>
                        <a:rPr lang="en-US" sz="2400" baseline="0" dirty="0" smtClean="0"/>
                        <a:t> Math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2009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59%</a:t>
                      </a:r>
                      <a:endParaRPr lang="en-US" sz="2400" dirty="0"/>
                    </a:p>
                  </a:txBody>
                  <a:tcPr/>
                </a:tc>
              </a:tr>
              <a:tr h="5412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SMART</a:t>
                      </a:r>
                      <a:r>
                        <a:rPr lang="en-US" sz="2400" baseline="0" dirty="0" smtClean="0"/>
                        <a:t> Math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Fall</a:t>
                      </a:r>
                      <a:r>
                        <a:rPr lang="en-US" sz="2400" baseline="0" dirty="0" smtClean="0"/>
                        <a:t> 2009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304800"/>
            <a:ext cx="838200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Cleveland State Emporium Model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7772400" cy="374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3 Developmental Math Classes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Basic Math, Elementary Algebra, Intermediate Algebra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Emporium Model, Mastery Learning 1+2 Format</a:t>
            </a:r>
          </a:p>
          <a:p>
            <a:pPr lvl="1"/>
            <a:endParaRPr lang="en-US" sz="2000" dirty="0" smtClean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7 College Math Classes </a:t>
            </a:r>
          </a:p>
          <a:p>
            <a:pPr lvl="1"/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College Algebra, Finite Math, Statistics (1 + 2)</a:t>
            </a:r>
          </a:p>
          <a:p>
            <a:pPr lvl="1"/>
            <a:r>
              <a:rPr lang="en-US" sz="2000" dirty="0" err="1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Precalculus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 I &amp; II, Applied Trig, Business Calculus (2 + 1)</a:t>
            </a:r>
          </a:p>
          <a:p>
            <a:pPr lvl="1"/>
            <a:endParaRPr lang="en-US" sz="2000" dirty="0" smtClean="0">
              <a:solidFill>
                <a:schemeClr val="accent4">
                  <a:lumMod val="50000"/>
                </a:schemeClr>
              </a:solidFill>
              <a:latin typeface="Century Gothic" pitchFamily="34" charset="0"/>
            </a:endParaRPr>
          </a:p>
          <a:p>
            <a:pPr marL="273050" indent="-273050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2 Computer Labs, 4 Computer Classrooms</a:t>
            </a:r>
          </a:p>
          <a:p>
            <a:pPr marL="639763" lvl="1" indent="-273050">
              <a:lnSpc>
                <a:spcPct val="80000"/>
              </a:lnSpc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60 computer lab on main campus in Cleveland</a:t>
            </a:r>
          </a:p>
          <a:p>
            <a:pPr marL="639763" lvl="1" indent="-273050">
              <a:lnSpc>
                <a:spcPct val="80000"/>
              </a:lnSpc>
              <a:defRPr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Century Gothic" pitchFamily="34" charset="0"/>
              </a:rPr>
              <a:t>35 computer classroom/lab on campus in Athens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Cleveland State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467600" cy="4267200"/>
          </a:xfrm>
        </p:spPr>
        <p:txBody>
          <a:bodyPr>
            <a:normAutofit fontScale="92500" lnSpcReduction="20000"/>
          </a:bodyPr>
          <a:lstStyle/>
          <a:p>
            <a:pPr marL="273050" indent="-273050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Course Layout</a:t>
            </a:r>
          </a:p>
          <a:p>
            <a:pPr marL="639763" lvl="1" indent="-273050" algn="l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Each course consists of 10 – 12 mini-modules</a:t>
            </a:r>
          </a:p>
          <a:p>
            <a:pPr marL="639763" lvl="1" indent="-273050" algn="l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 hour class meeting each week – students work in class</a:t>
            </a:r>
          </a:p>
          <a:p>
            <a:pPr marL="639763" lvl="1" indent="-273050" algn="l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 hours work outside class each week – at least 1 hour in lab</a:t>
            </a:r>
          </a:p>
          <a:p>
            <a:pPr marL="639763" lvl="1" indent="-273050" algn="l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Students expected to complete one module each week</a:t>
            </a:r>
          </a:p>
          <a:p>
            <a:pPr marL="639763" lvl="1" indent="-273050">
              <a:lnSpc>
                <a:spcPct val="80000"/>
              </a:lnSpc>
              <a:defRPr/>
            </a:pPr>
            <a:endParaRPr lang="en-US" sz="2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marL="273050" indent="-273050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Course Grade</a:t>
            </a:r>
          </a:p>
          <a:p>
            <a:pPr marL="639763" lvl="1" indent="-273050" algn="l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10% Attendance Grade - class &amp; lab attendance, module finished</a:t>
            </a:r>
          </a:p>
          <a:p>
            <a:pPr marL="639763" lvl="1" indent="-273050" algn="l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30% Homework Sets – 2 to 5 sections per module</a:t>
            </a:r>
          </a:p>
          <a:p>
            <a:pPr marL="639763" lvl="1" indent="-273050" algn="l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60% Quiz and Exam Grades – 1 quiz each module, 2 exams</a:t>
            </a:r>
          </a:p>
          <a:p>
            <a:pPr marL="639763" lvl="1" indent="-273050">
              <a:lnSpc>
                <a:spcPct val="80000"/>
              </a:lnSpc>
              <a:defRPr/>
            </a:pPr>
            <a:endParaRPr lang="en-US" sz="2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  <a:p>
            <a:pPr marL="273050" indent="-273050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Course Standards</a:t>
            </a:r>
          </a:p>
          <a:p>
            <a:pPr marL="639763" lvl="1" indent="-273050" algn="l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Students </a:t>
            </a:r>
            <a:r>
              <a:rPr lang="en-US" sz="2200" u="sng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must complete every homework set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(70 or better)</a:t>
            </a:r>
          </a:p>
          <a:p>
            <a:pPr marL="639763" lvl="1" indent="-273050" algn="l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Students </a:t>
            </a:r>
            <a:r>
              <a:rPr lang="en-US" sz="2200" u="sng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must pass every module quiz  and exam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(70 or better)</a:t>
            </a:r>
          </a:p>
          <a:p>
            <a:pPr marL="639763" lvl="1" indent="-273050" algn="l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Students </a:t>
            </a:r>
            <a:r>
              <a:rPr lang="en-US" sz="2200" u="sng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must pass attendance grade</a:t>
            </a: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(70 or better)</a:t>
            </a:r>
          </a:p>
          <a:p>
            <a:pPr marL="639763" lvl="1" indent="-273050" algn="l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Students may take each quiz and exam multiple times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a Game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229600" cy="4267200"/>
          </a:xfrm>
        </p:spPr>
        <p:txBody>
          <a:bodyPr>
            <a:normAutofit lnSpcReduction="10000"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The Layup</a:t>
            </a:r>
          </a:p>
          <a:p>
            <a:pPr marL="233363"/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	Just short of the cut score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The Three Pointer</a:t>
            </a:r>
          </a:p>
          <a:p>
            <a:pPr marL="233363"/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	1-2 levels below college-level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The Half-Court Shot</a:t>
            </a:r>
          </a:p>
          <a:p>
            <a:pPr marL="233363"/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	3 or more levels below college-level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The Bench</a:t>
            </a:r>
          </a:p>
          <a:p>
            <a:pPr marL="233363"/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	High school students below college-level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Cleveland State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305800" cy="4343400"/>
          </a:xfrm>
        </p:spPr>
        <p:txBody>
          <a:bodyPr>
            <a:normAutofit fontScale="92500" lnSpcReduction="10000"/>
          </a:bodyPr>
          <a:lstStyle/>
          <a:p>
            <a:pPr marL="0" lvl="1" algn="l"/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Initial Results</a:t>
            </a:r>
          </a:p>
          <a:p>
            <a:pPr lvl="1" algn="l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Developmental Math Completion 54% to 72%</a:t>
            </a:r>
          </a:p>
          <a:p>
            <a:pPr lvl="1" algn="l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College Math Completion from 72% to 74%</a:t>
            </a:r>
          </a:p>
          <a:p>
            <a:pPr lvl="1" algn="l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35% Growth in Math Enrollments </a:t>
            </a:r>
          </a:p>
          <a:p>
            <a:pPr lvl="1" algn="l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20% Savings Sustained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TBR Study Logistical Regression (Schutz &amp; Tingle) </a:t>
            </a:r>
          </a:p>
          <a:p>
            <a:pPr marL="457200">
              <a:defRPr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Strong positive effect on course success</a:t>
            </a:r>
          </a:p>
          <a:p>
            <a:pPr lvl="1" algn="l">
              <a:defRPr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Strong positive effect on next course success, including both dev math and college math</a:t>
            </a:r>
          </a:p>
          <a:p>
            <a:pPr lvl="1" algn="l">
              <a:defRPr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Gender and Race were not factors in predicting course success - achievement gaps were closed</a:t>
            </a:r>
          </a:p>
          <a:p>
            <a:pPr marL="0" lvl="1"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Half Court Shot: </a:t>
            </a:r>
            <a:br>
              <a:rPr lang="en-US" sz="3200" dirty="0" smtClean="0"/>
            </a:br>
            <a:r>
              <a:rPr lang="en-US" sz="3200" dirty="0" smtClean="0"/>
              <a:t>Multiple Levels Below College Level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086600" cy="2895600"/>
          </a:xfrm>
        </p:spPr>
        <p:txBody>
          <a:bodyPr>
            <a:normAutofit/>
          </a:bodyPr>
          <a:lstStyle/>
          <a:p>
            <a:pPr marL="233363" indent="-233363">
              <a:spcBef>
                <a:spcPts val="36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Washington I-BEST Model</a:t>
            </a:r>
          </a:p>
          <a:p>
            <a:pPr marL="233363" indent="-233363">
              <a:spcBef>
                <a:spcPts val="36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California Acceleration Project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Washington I-BEST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610600" cy="42672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</a:rPr>
              <a:t>Integrated Learning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Compile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Create Integrated Learning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Match Available Standards to Integrated Learning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Assess, Review and Revise Integrated Learning Outcomes</a:t>
            </a:r>
          </a:p>
          <a:p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</a:rPr>
              <a:t>Integrated Teaching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Both instructors work as a collaborative team to design and deliver the program.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They are both present in the classroom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The adult basic education instructor ensures that basic skills are within the context of the workforce education content and gauge student progress.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The workforce education instructor focuses on the delivery of the workforce content.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I-BEST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458200" cy="4267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I-BEST students were more likely to: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continue into credit-bearing courses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earn credits toward a credential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earn a certificate 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improve their basic skills.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3200" i="1" dirty="0" smtClean="0">
                <a:solidFill>
                  <a:schemeClr val="accent4">
                    <a:lumMod val="50000"/>
                  </a:schemeClr>
                </a:solidFill>
              </a:rPr>
              <a:t>Probability of credential 50% greater for I-BEST Students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California Acceleration Project English/Reading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Chabot College English 102:</a:t>
            </a: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Reading, Reasoning, and Writing (Accelerated)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 one-semester 4-unit developmental English course leading directly to English 1A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An alternative to two-semester, 8-unit sequence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No minimum placement score, students self-place in either the accelerated or two-semester path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Developed with “backwards design” from college English:</a:t>
            </a:r>
          </a:p>
          <a:p>
            <a:pPr marL="690563" lvl="1" indent="-233363" algn="l">
              <a:buSzPct val="75000"/>
              <a:buFont typeface="Wingdings" pitchFamily="2" charset="2"/>
              <a:buChar char="Ø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Students engage in the same kinds of reading, thinking, and writing of college English, with more scaffolding and support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College has expanded accelerated offerings in last decade:</a:t>
            </a:r>
          </a:p>
          <a:p>
            <a:pPr marL="690563" lvl="1" indent="-233363" algn="l">
              <a:buSzPct val="75000"/>
              <a:buFont typeface="Wingdings" pitchFamily="2" charset="2"/>
              <a:buChar char="Ø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Course now constitutes more than 66% of entry-level sections</a:t>
            </a:r>
            <a:endParaRPr lang="en-US" sz="19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Success in College-Level English Doubles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62150"/>
            <a:ext cx="86868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California Acceleration Project</a:t>
            </a:r>
            <a:br>
              <a:rPr lang="en-US" sz="3200" dirty="0" smtClean="0"/>
            </a:br>
            <a:r>
              <a:rPr lang="en-US" sz="3200" dirty="0" smtClean="0"/>
              <a:t>Math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534400" cy="42672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Statpath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, Los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Medanos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College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 new one-semester developmental Math course with no minimum placement score: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Bypasses the standard 4-course sequence leading to Calculus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Developed through “backwards design” from college statistics:</a:t>
            </a:r>
          </a:p>
          <a:p>
            <a:pPr marL="457200" indent="-233363">
              <a:buSzPct val="75000"/>
              <a:buFont typeface="Wingdings" pitchFamily="2" charset="2"/>
              <a:buChar char="Ø"/>
            </a:pP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Includes only those elements of algebra and arithmetic sequence that are directly relevant to statistics</a:t>
            </a:r>
          </a:p>
          <a:p>
            <a:pPr marL="457200" indent="-233363">
              <a:buSzPct val="75000"/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Provided with “just-in-time remediation” as students engage in statistical analysis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Offered as experimental course 2009-2011, recently approved as permanent course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Greater Success for All Students</a:t>
            </a:r>
            <a:endParaRPr lang="en-US" dirty="0"/>
          </a:p>
        </p:txBody>
      </p:sp>
      <p:pic>
        <p:nvPicPr>
          <p:cNvPr id="2050" name="Picture 2" descr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46832"/>
            <a:ext cx="8512561" cy="348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Bench: Early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33363" indent="-233363">
              <a:spcBef>
                <a:spcPts val="30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Florida’s Postsecondary Education Readiness Test</a:t>
            </a:r>
          </a:p>
          <a:p>
            <a:pPr marL="233363" indent="-233363">
              <a:spcBef>
                <a:spcPts val="30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Arkansas Early Assessment/Early Intervention Model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763000" cy="762001"/>
          </a:xfrm>
        </p:spPr>
        <p:txBody>
          <a:bodyPr>
            <a:noAutofit/>
          </a:bodyPr>
          <a:lstStyle/>
          <a:p>
            <a:r>
              <a:rPr lang="en-US" sz="3600" dirty="0" smtClean="0"/>
              <a:t>Florida: Early Assessment and Intervention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458200" cy="4267200"/>
          </a:xfrm>
        </p:spPr>
        <p:txBody>
          <a:bodyPr>
            <a:no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Florida Postsecondary Education Readiness Test (PERT) used for placement at community colleges, early assessment in high schools.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Developed competencies for upper/lower level math, English and reading.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New diagnostic assessments pinpoint deficiencies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High schools and community colleges develop early intervention courses.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Student exit exam in early intervention courses equal college readiness.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Layup: Just below college level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382000" cy="4267200"/>
          </a:xfrm>
        </p:spPr>
        <p:txBody>
          <a:bodyPr>
            <a:normAutofit/>
          </a:bodyPr>
          <a:lstStyle/>
          <a:p>
            <a:pPr marL="233363" indent="-233363">
              <a:spcBef>
                <a:spcPts val="36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Austin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</a:rPr>
              <a:t>Peay’s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Structured Assistance Model</a:t>
            </a:r>
          </a:p>
          <a:p>
            <a:pPr marL="233363" indent="-233363">
              <a:spcBef>
                <a:spcPts val="3600"/>
              </a:spcBef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Community College of Baltimore County’s Accelerated Learning Program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Arkansas </a:t>
            </a:r>
            <a:br>
              <a:rPr lang="en-US" sz="3200" dirty="0" smtClean="0"/>
            </a:br>
            <a:r>
              <a:rPr lang="en-US" sz="3200" dirty="0" smtClean="0"/>
              <a:t>Early Assessment/Intervention Programs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534400" cy="4343400"/>
          </a:xfrm>
        </p:spPr>
        <p:txBody>
          <a:bodyPr>
            <a:normAutofit lnSpcReduction="10000"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Students can take placement test as early as 8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grade at no cost to student.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Requires the use of “college readiness assessments” in the development of college and career planning at Arkansas public schools.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Students scoring below cut score shall receive instruction to address remediation their senior year.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Identify eligible students for local programs through the use of the college readiness assessments.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High school students who score above the stated cut score are eligible to enroll in postsecondary courses.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More Information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Bruce Vandal</a:t>
            </a:r>
          </a:p>
          <a:p>
            <a:pPr algn="ctr"/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bvandal@ecs.org</a:t>
            </a:r>
            <a:endParaRPr lang="en-US" sz="4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http://GettingPastGo.org</a:t>
            </a:r>
            <a:endParaRPr lang="en-US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Austin </a:t>
            </a:r>
            <a:r>
              <a:rPr lang="en-US" dirty="0" err="1" smtClean="0"/>
              <a:t>Peay</a:t>
            </a:r>
            <a:r>
              <a:rPr lang="en-US" dirty="0" smtClean="0"/>
              <a:t> Structured Assistance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8229600" cy="4267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• Active learning</a:t>
            </a:r>
          </a:p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• Small group teaching</a:t>
            </a:r>
          </a:p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• Individualized help</a:t>
            </a:r>
          </a:p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• Meaningful feedback</a:t>
            </a:r>
          </a:p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• Monitor Student success</a:t>
            </a:r>
          </a:p>
          <a:p>
            <a:pPr marL="233363" indent="-233363">
              <a:buFont typeface="Arial" pitchFamily="34" charset="0"/>
              <a:buChar char="•"/>
            </a:pP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/>
        </p:nvSpPr>
        <p:spPr bwMode="auto">
          <a:xfrm>
            <a:off x="609600" y="304800"/>
            <a:ext cx="7175500" cy="8382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Traditional Model</a:t>
            </a:r>
            <a:endParaRPr lang="en-US" sz="1800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447800"/>
            <a:ext cx="876300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  <a:sym typeface="Arial" charset="0"/>
              </a:rPr>
              <a:t>Complete 3-6 hours non-university level courses before enrolling in Core Mathematics course</a:t>
            </a:r>
          </a:p>
          <a:p>
            <a:endParaRPr lang="en-US" dirty="0"/>
          </a:p>
        </p:txBody>
      </p:sp>
      <p:sp>
        <p:nvSpPr>
          <p:cNvPr id="6" name="Rectangle 6"/>
          <p:cNvSpPr>
            <a:spLocks/>
          </p:cNvSpPr>
          <p:nvPr/>
        </p:nvSpPr>
        <p:spPr bwMode="auto">
          <a:xfrm>
            <a:off x="381000" y="2362200"/>
            <a:ext cx="1765300" cy="2755900"/>
          </a:xfrm>
          <a:prstGeom prst="rect">
            <a:avLst/>
          </a:prstGeom>
          <a:solidFill>
            <a:schemeClr val="accent1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2000" u="sng" dirty="0">
                <a:latin typeface="Arial" charset="0"/>
                <a:ea typeface="Arial" charset="0"/>
                <a:cs typeface="Arial" charset="0"/>
                <a:sym typeface="Arial" charset="0"/>
              </a:rPr>
              <a:t>DSPM 0800</a:t>
            </a:r>
            <a:endParaRPr lang="en-US" sz="1800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endParaRPr lang="en-US" sz="800" u="sng" dirty="0">
              <a:latin typeface="Arial" charset="0"/>
              <a:ea typeface="Lucida Grande" charset="0"/>
              <a:cs typeface="Lucida Grande" charset="0"/>
              <a:sym typeface="Arial" charset="0"/>
            </a:endParaRPr>
          </a:p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  <a:sym typeface="Arial" charset="0"/>
              </a:rPr>
              <a:t>Elementary Algebra</a:t>
            </a:r>
            <a:endParaRPr lang="en-US" sz="1800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pPr algn="l"/>
            <a:endParaRPr lang="en-US" sz="800" dirty="0">
              <a:latin typeface="Arial" charset="0"/>
              <a:ea typeface="Lucida Grande" charset="0"/>
              <a:cs typeface="Lucida Grande" charset="0"/>
              <a:sym typeface="Arial" charset="0"/>
            </a:endParaRPr>
          </a:p>
          <a:p>
            <a:pPr algn="l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800" dirty="0">
                <a:latin typeface="Arial" charset="0"/>
                <a:ea typeface="Arial" charset="0"/>
                <a:cs typeface="Arial" charset="0"/>
                <a:sym typeface="Arial" charset="0"/>
              </a:rPr>
              <a:t>ACT 15-16</a:t>
            </a:r>
            <a:endParaRPr lang="en-US" sz="1800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pPr algn="l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800" dirty="0">
                <a:latin typeface="Arial" charset="0"/>
                <a:ea typeface="Arial" charset="0"/>
                <a:cs typeface="Arial" charset="0"/>
                <a:sym typeface="Arial" charset="0"/>
              </a:rPr>
              <a:t>53.1% </a:t>
            </a:r>
            <a:endParaRPr lang="en-US" sz="1800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pPr algn="l"/>
            <a:r>
              <a:rPr lang="en-US" sz="1600" dirty="0" smtClean="0">
                <a:latin typeface="Arial" charset="0"/>
                <a:ea typeface="Arial" charset="0"/>
                <a:cs typeface="Arial" charset="0"/>
                <a:sym typeface="Arial" charset="0"/>
              </a:rPr>
              <a:t>Completed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Arial" charset="0"/>
              </a:rPr>
              <a:t>course with a grade of C or higher</a:t>
            </a: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3124200" y="2362200"/>
            <a:ext cx="19939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2000" u="sng" dirty="0">
                <a:latin typeface="Arial" charset="0"/>
                <a:ea typeface="Arial" charset="0"/>
                <a:cs typeface="Arial" charset="0"/>
                <a:sym typeface="Arial" charset="0"/>
              </a:rPr>
              <a:t>DSPM 0850</a:t>
            </a:r>
            <a:endParaRPr lang="en-US" sz="1800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endParaRPr lang="en-US" sz="800" u="sng" dirty="0">
              <a:latin typeface="Arial" charset="0"/>
              <a:ea typeface="Lucida Grande" charset="0"/>
              <a:cs typeface="Lucida Grande" charset="0"/>
              <a:sym typeface="Arial" charset="0"/>
            </a:endParaRPr>
          </a:p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  <a:sym typeface="Arial" charset="0"/>
              </a:rPr>
              <a:t>Intermediate Algebra</a:t>
            </a:r>
            <a:endParaRPr lang="en-US" sz="1800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pPr algn="l"/>
            <a:endParaRPr lang="en-US" sz="800" dirty="0">
              <a:latin typeface="Arial" charset="0"/>
              <a:ea typeface="Lucida Grande" charset="0"/>
              <a:cs typeface="Lucida Grande" charset="0"/>
              <a:sym typeface="Arial" charset="0"/>
            </a:endParaRPr>
          </a:p>
          <a:p>
            <a:pPr algn="l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800" dirty="0">
                <a:latin typeface="Arial" charset="0"/>
                <a:ea typeface="Arial" charset="0"/>
                <a:cs typeface="Arial" charset="0"/>
                <a:sym typeface="Arial" charset="0"/>
              </a:rPr>
              <a:t>ACT 17-18; or</a:t>
            </a:r>
            <a:endParaRPr lang="en-US" sz="1800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pPr algn="l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800" dirty="0">
                <a:latin typeface="Arial" charset="0"/>
                <a:ea typeface="Arial" charset="0"/>
                <a:cs typeface="Arial" charset="0"/>
                <a:sym typeface="Arial" charset="0"/>
              </a:rPr>
              <a:t>Completed DSPM 0800</a:t>
            </a:r>
            <a:endParaRPr lang="en-US" sz="1800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pPr algn="l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800" dirty="0">
                <a:latin typeface="Arial" charset="0"/>
                <a:ea typeface="Arial" charset="0"/>
                <a:cs typeface="Arial" charset="0"/>
                <a:sym typeface="Arial" charset="0"/>
              </a:rPr>
              <a:t>51.2% </a:t>
            </a:r>
            <a:r>
              <a:rPr lang="en-US" sz="1600" dirty="0">
                <a:latin typeface="Arial" charset="0"/>
                <a:ea typeface="Arial" charset="0"/>
                <a:cs typeface="Arial" charset="0"/>
                <a:sym typeface="Arial" charset="0"/>
              </a:rPr>
              <a:t>completed course with a grade of C or higher</a:t>
            </a:r>
          </a:p>
        </p:txBody>
      </p:sp>
      <p:sp>
        <p:nvSpPr>
          <p:cNvPr id="8" name="Rectangle 8"/>
          <p:cNvSpPr>
            <a:spLocks/>
          </p:cNvSpPr>
          <p:nvPr/>
        </p:nvSpPr>
        <p:spPr bwMode="auto">
          <a:xfrm>
            <a:off x="6096000" y="1854200"/>
            <a:ext cx="2286000" cy="1803400"/>
          </a:xfrm>
          <a:prstGeom prst="rect">
            <a:avLst/>
          </a:prstGeom>
          <a:solidFill>
            <a:srgbClr val="FFC000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2000" u="sng" dirty="0">
                <a:latin typeface="Arial" charset="0"/>
                <a:ea typeface="Arial" charset="0"/>
                <a:cs typeface="Arial" charset="0"/>
                <a:sym typeface="Arial" charset="0"/>
              </a:rPr>
              <a:t>MATH1010</a:t>
            </a:r>
            <a:endParaRPr lang="en-US" sz="1800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endParaRPr lang="en-US" sz="800" u="sng" dirty="0">
              <a:latin typeface="Arial" charset="0"/>
              <a:ea typeface="Lucida Grande" charset="0"/>
              <a:cs typeface="Lucida Grande" charset="0"/>
              <a:sym typeface="Arial" charset="0"/>
            </a:endParaRPr>
          </a:p>
          <a:p>
            <a:pPr algn="l"/>
            <a:r>
              <a:rPr lang="en-US" sz="1800" i="1" dirty="0">
                <a:latin typeface="Arial" charset="0"/>
                <a:ea typeface="Arial" charset="0"/>
                <a:cs typeface="Arial" charset="0"/>
                <a:sym typeface="Arial" charset="0"/>
              </a:rPr>
              <a:t>Mathematical Thought and </a:t>
            </a:r>
            <a:r>
              <a:rPr lang="en-US" sz="1800" i="1" dirty="0" smtClean="0">
                <a:latin typeface="Arial" charset="0"/>
                <a:ea typeface="Arial" charset="0"/>
                <a:cs typeface="Arial" charset="0"/>
                <a:sym typeface="Arial" charset="0"/>
              </a:rPr>
              <a:t>Practice</a:t>
            </a:r>
            <a:endParaRPr lang="en-US" sz="1800" dirty="0" smtClean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pPr algn="l"/>
            <a:endParaRPr lang="en-US" sz="800" dirty="0">
              <a:latin typeface="Arial" charset="0"/>
              <a:ea typeface="Lucida Grande" charset="0"/>
              <a:cs typeface="Lucida Grande" charset="0"/>
              <a:sym typeface="Arial" charset="0"/>
            </a:endParaRPr>
          </a:p>
          <a:p>
            <a:pPr algn="l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800" dirty="0">
                <a:latin typeface="Arial" charset="0"/>
                <a:ea typeface="Arial" charset="0"/>
                <a:cs typeface="Arial" charset="0"/>
                <a:sym typeface="Arial" charset="0"/>
              </a:rPr>
              <a:t>43.5%  </a:t>
            </a:r>
            <a:r>
              <a:rPr lang="en-US" sz="1200" dirty="0">
                <a:latin typeface="Arial" charset="0"/>
                <a:ea typeface="Arial" charset="0"/>
                <a:cs typeface="Arial" charset="0"/>
                <a:sym typeface="Arial" charset="0"/>
              </a:rPr>
              <a:t>earned a D or higher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6096000" y="3962400"/>
            <a:ext cx="2286000" cy="1574800"/>
          </a:xfrm>
          <a:prstGeom prst="rect">
            <a:avLst/>
          </a:prstGeom>
          <a:solidFill>
            <a:srgbClr val="FFC000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2000" u="sng" dirty="0">
                <a:latin typeface="Arial" charset="0"/>
                <a:ea typeface="Arial" charset="0"/>
                <a:cs typeface="Arial" charset="0"/>
                <a:sym typeface="Arial" charset="0"/>
              </a:rPr>
              <a:t>Math 1530</a:t>
            </a:r>
            <a:endParaRPr lang="en-US" sz="1800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endParaRPr lang="en-US" sz="800" u="sng" dirty="0">
              <a:latin typeface="Arial" charset="0"/>
              <a:ea typeface="Lucida Grande" charset="0"/>
              <a:cs typeface="Lucida Grande" charset="0"/>
              <a:sym typeface="Arial" charset="0"/>
            </a:endParaRPr>
          </a:p>
          <a:p>
            <a:pPr algn="l"/>
            <a:r>
              <a:rPr lang="en-US" sz="1800" dirty="0">
                <a:latin typeface="Arial" charset="0"/>
                <a:ea typeface="Arial" charset="0"/>
                <a:cs typeface="Arial" charset="0"/>
                <a:sym typeface="Arial" charset="0"/>
              </a:rPr>
              <a:t>Fundamentals of Statistics</a:t>
            </a:r>
            <a:endParaRPr lang="en-US" sz="1800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pPr algn="l"/>
            <a:endParaRPr lang="en-US" sz="800" dirty="0">
              <a:latin typeface="Arial" charset="0"/>
              <a:ea typeface="Lucida Grande" charset="0"/>
              <a:cs typeface="Lucida Grande" charset="0"/>
              <a:sym typeface="Arial" charset="0"/>
            </a:endParaRPr>
          </a:p>
          <a:p>
            <a:pPr algn="l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1800" dirty="0">
                <a:latin typeface="Arial" charset="0"/>
                <a:ea typeface="Arial" charset="0"/>
                <a:cs typeface="Arial" charset="0"/>
                <a:sym typeface="Arial" charset="0"/>
              </a:rPr>
              <a:t>28.8% </a:t>
            </a:r>
            <a:r>
              <a:rPr lang="en-US" sz="1200" dirty="0">
                <a:latin typeface="Arial" charset="0"/>
                <a:ea typeface="Arial" charset="0"/>
                <a:cs typeface="Arial" charset="0"/>
                <a:sym typeface="Arial" charset="0"/>
              </a:rPr>
              <a:t>earned a D or higher</a:t>
            </a:r>
          </a:p>
        </p:txBody>
      </p:sp>
      <p:sp>
        <p:nvSpPr>
          <p:cNvPr id="10" name="AutoShape 10"/>
          <p:cNvSpPr>
            <a:spLocks/>
          </p:cNvSpPr>
          <p:nvPr/>
        </p:nvSpPr>
        <p:spPr bwMode="auto">
          <a:xfrm>
            <a:off x="2286000" y="3352800"/>
            <a:ext cx="723900" cy="114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FBFBF"/>
          </a:solidFill>
          <a:ln w="25400">
            <a:solidFill>
              <a:srgbClr val="FAAA63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1"/>
          <p:cNvSpPr>
            <a:spLocks/>
          </p:cNvSpPr>
          <p:nvPr/>
        </p:nvSpPr>
        <p:spPr bwMode="auto">
          <a:xfrm>
            <a:off x="5295900" y="2209800"/>
            <a:ext cx="723900" cy="114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FBFBF"/>
          </a:solidFill>
          <a:ln w="25400">
            <a:solidFill>
              <a:srgbClr val="FAAA63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2"/>
          <p:cNvSpPr>
            <a:spLocks/>
          </p:cNvSpPr>
          <p:nvPr/>
        </p:nvSpPr>
        <p:spPr bwMode="auto">
          <a:xfrm>
            <a:off x="5257800" y="4114800"/>
            <a:ext cx="723900" cy="114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FBFBF"/>
          </a:solidFill>
          <a:ln w="25400">
            <a:solidFill>
              <a:srgbClr val="FAAA63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Structured Assistance Redesign</a:t>
            </a:r>
            <a:endParaRPr lang="en-US" dirty="0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1676400" y="1600200"/>
            <a:ext cx="5727700" cy="1066800"/>
          </a:xfrm>
          <a:prstGeom prst="rect">
            <a:avLst/>
          </a:prstGeom>
          <a:solidFill>
            <a:srgbClr val="E07777"/>
          </a:solidFill>
          <a:ln w="25400">
            <a:solidFill>
              <a:srgbClr val="3F3F3F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3"/>
          <p:cNvSpPr>
            <a:spLocks/>
          </p:cNvSpPr>
          <p:nvPr/>
        </p:nvSpPr>
        <p:spPr bwMode="auto">
          <a:xfrm>
            <a:off x="1676400" y="4419600"/>
            <a:ext cx="5727700" cy="1219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3F3F3F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828800" y="1647825"/>
            <a:ext cx="5422900" cy="10668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2000" u="sng" dirty="0">
                <a:latin typeface="Arial" charset="0"/>
                <a:ea typeface="Arial" charset="0"/>
                <a:cs typeface="Arial" charset="0"/>
                <a:sym typeface="Arial" charset="0"/>
              </a:rPr>
              <a:t>Professor: Classroom</a:t>
            </a:r>
            <a:endParaRPr lang="en-US" sz="2000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pPr algn="l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  <a:sym typeface="Arial" charset="0"/>
              </a:rPr>
              <a:t>Core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course content</a:t>
            </a:r>
            <a:endParaRPr lang="en-US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pPr algn="l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Grade determination</a:t>
            </a:r>
          </a:p>
        </p:txBody>
      </p:sp>
      <p:sp>
        <p:nvSpPr>
          <p:cNvPr id="7" name="Rectangle 5"/>
          <p:cNvSpPr>
            <a:spLocks/>
          </p:cNvSpPr>
          <p:nvPr/>
        </p:nvSpPr>
        <p:spPr bwMode="auto">
          <a:xfrm>
            <a:off x="1828800" y="4419600"/>
            <a:ext cx="5422900" cy="12192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u="sng" dirty="0">
                <a:latin typeface="Arial" charset="0"/>
                <a:ea typeface="Arial" charset="0"/>
                <a:cs typeface="Arial" charset="0"/>
                <a:sym typeface="Arial" charset="0"/>
              </a:rPr>
              <a:t>SLA Leader: Workshop</a:t>
            </a:r>
            <a:endParaRPr lang="en-US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pPr algn="l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  <a:sym typeface="Arial" charset="0"/>
              </a:rPr>
              <a:t>Prerequisite </a:t>
            </a:r>
            <a:r>
              <a:rPr 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competencies</a:t>
            </a:r>
            <a:endParaRPr lang="en-US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pPr algn="l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Reinforce key course concepts</a:t>
            </a:r>
            <a:endParaRPr lang="en-US" dirty="0">
              <a:solidFill>
                <a:schemeClr val="tx1"/>
              </a:solidFill>
              <a:latin typeface="Century Gothic" charset="0"/>
              <a:ea typeface="Times" charset="0"/>
              <a:cs typeface="Times" charset="0"/>
              <a:sym typeface="Century Gothic" charset="0"/>
            </a:endParaRPr>
          </a:p>
          <a:p>
            <a:pPr algn="l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Test review</a:t>
            </a:r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 rot="5400000">
            <a:off x="1828800" y="2971800"/>
            <a:ext cx="1600200" cy="11430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FBFBF"/>
          </a:solidFill>
          <a:ln w="25400">
            <a:solidFill>
              <a:srgbClr val="FAAA63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 rot="-5400000">
            <a:off x="1989365" y="3268435"/>
            <a:ext cx="1317171" cy="4191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Guidance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 rot="-5400000">
            <a:off x="5568043" y="2890157"/>
            <a:ext cx="1436914" cy="1143000"/>
          </a:xfrm>
          <a:prstGeom prst="rightArrow">
            <a:avLst>
              <a:gd name="adj1" fmla="val 50000"/>
              <a:gd name="adj2" fmla="val 50002"/>
            </a:avLst>
          </a:prstGeom>
          <a:solidFill>
            <a:srgbClr val="BFBFBF"/>
          </a:solidFill>
          <a:ln w="25400">
            <a:solidFill>
              <a:srgbClr val="FAAA63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/>
          </p:cNvSpPr>
          <p:nvPr/>
        </p:nvSpPr>
        <p:spPr bwMode="auto">
          <a:xfrm rot="-5400000">
            <a:off x="5685065" y="3306535"/>
            <a:ext cx="1240971" cy="4191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  <a:sym typeface="Arial" charset="0"/>
              </a:rPr>
              <a:t>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and Faculty Time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79248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200" i="1" dirty="0" smtClean="0">
                <a:solidFill>
                  <a:schemeClr val="accent4">
                    <a:lumMod val="50000"/>
                  </a:schemeClr>
                </a:solidFill>
              </a:rPr>
              <a:t>Students</a:t>
            </a:r>
          </a:p>
          <a:p>
            <a:pPr marL="233363" indent="-2333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Meet in class for 2x50 minute sessions</a:t>
            </a:r>
          </a:p>
          <a:p>
            <a:pPr marL="233363" indent="-2333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Attend </a:t>
            </a:r>
            <a:r>
              <a:rPr lang="en-US" sz="2800" i="1" dirty="0" smtClean="0">
                <a:solidFill>
                  <a:schemeClr val="accent4">
                    <a:lumMod val="50000"/>
                  </a:schemeClr>
                </a:solidFill>
              </a:rPr>
              <a:t>math lab for at least 1 hour</a:t>
            </a:r>
          </a:p>
          <a:p>
            <a:pPr>
              <a:spcBef>
                <a:spcPts val="1200"/>
              </a:spcBef>
            </a:pPr>
            <a:r>
              <a:rPr lang="en-US" sz="3200" i="1" dirty="0" smtClean="0">
                <a:solidFill>
                  <a:schemeClr val="accent4">
                    <a:lumMod val="50000"/>
                  </a:schemeClr>
                </a:solidFill>
              </a:rPr>
              <a:t>Faculty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33363" indent="-2333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Number of classroom meetings remains unchanged</a:t>
            </a:r>
          </a:p>
          <a:p>
            <a:pPr marL="233363" indent="-23336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Office hours now in </a:t>
            </a:r>
            <a:r>
              <a:rPr lang="en-US" sz="2800" i="1" dirty="0" smtClean="0">
                <a:solidFill>
                  <a:schemeClr val="accent4">
                    <a:lumMod val="50000"/>
                  </a:schemeClr>
                </a:solidFill>
              </a:rPr>
              <a:t>math lab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Structured Assistance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209800"/>
          <a:ext cx="7620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Traditional-</a:t>
                      </a:r>
                      <a:r>
                        <a:rPr lang="en-US" sz="2000" baseline="0" dirty="0" smtClean="0"/>
                        <a:t> DSPM 0800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Traditional</a:t>
                      </a:r>
                      <a:r>
                        <a:rPr lang="en-US" sz="2000" baseline="0" dirty="0" smtClean="0"/>
                        <a:t> – DSPM 0850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Traditional</a:t>
                      </a:r>
                      <a:r>
                        <a:rPr lang="en-US" sz="2000" baseline="0" dirty="0" smtClean="0"/>
                        <a:t> College Ready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Redesign</a:t>
                      </a:r>
                      <a:endParaRPr lang="en-US" sz="20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Math 1010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43.5%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76.3%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Math 1530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28.8%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61.2%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7620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CC of Baltimore County Accelerated Learning Project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610600" cy="4267200"/>
          </a:xfrm>
        </p:spPr>
        <p:txBody>
          <a:bodyPr>
            <a:noAutofit/>
          </a:bodyPr>
          <a:lstStyle/>
          <a:p>
            <a:pPr marL="233363" indent="-23336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Students co-enroll in college English and highest level developmental English.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Developmental students enrolled with traditional students in college English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Developmental students pulled out into developmental English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Uses learning community approach for instruction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Developmental course reinforces and supports instruction in college English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1440</Words>
  <Application>Microsoft Office PowerPoint</Application>
  <PresentationFormat>On-screen Show (4:3)</PresentationFormat>
  <Paragraphs>288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Developmental Education Instructional Strategies Bruce Vandal, Education Commission of the States September 1, 2011</vt:lpstr>
      <vt:lpstr>Developing a Game Plan</vt:lpstr>
      <vt:lpstr>The Layup: Just below college level</vt:lpstr>
      <vt:lpstr>Austin Peay Structured Assistance</vt:lpstr>
      <vt:lpstr>Slide 5</vt:lpstr>
      <vt:lpstr>Structured Assistance Redesign</vt:lpstr>
      <vt:lpstr>Student and Faculty Time</vt:lpstr>
      <vt:lpstr>Structured Assistance Results</vt:lpstr>
      <vt:lpstr>CC of Baltimore County Accelerated Learning Project</vt:lpstr>
      <vt:lpstr>Traditional Model</vt:lpstr>
      <vt:lpstr>ALP Model</vt:lpstr>
      <vt:lpstr>Accelerated Learning Project Results</vt:lpstr>
      <vt:lpstr>Three Pointer: Modularization</vt:lpstr>
      <vt:lpstr>Jackson St. SMART Math</vt:lpstr>
      <vt:lpstr>Academic Program Readiness</vt:lpstr>
      <vt:lpstr>Mastery Learning</vt:lpstr>
      <vt:lpstr>SMART Math Results</vt:lpstr>
      <vt:lpstr>Slide 18</vt:lpstr>
      <vt:lpstr>The Cleveland State Model</vt:lpstr>
      <vt:lpstr>Cleveland State Results</vt:lpstr>
      <vt:lpstr>The Half Court Shot:  Multiple Levels Below College Level</vt:lpstr>
      <vt:lpstr>Washington I-BEST Model</vt:lpstr>
      <vt:lpstr>I-BEST Results</vt:lpstr>
      <vt:lpstr>California Acceleration Project English/Reading </vt:lpstr>
      <vt:lpstr>Success in College-Level English Doubles</vt:lpstr>
      <vt:lpstr>California Acceleration Project Math</vt:lpstr>
      <vt:lpstr>Greater Success for All Students</vt:lpstr>
      <vt:lpstr>The Bench: Early Assessment</vt:lpstr>
      <vt:lpstr>Florida: Early Assessment and Intervention</vt:lpstr>
      <vt:lpstr>Arkansas  Early Assessment/Intervention Programs</vt:lpstr>
      <vt:lpstr>For More Information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KBloom</dc:creator>
  <cp:lastModifiedBy>meg.casper</cp:lastModifiedBy>
  <cp:revision>154</cp:revision>
  <cp:lastPrinted>2011-08-30T21:02:57Z</cp:lastPrinted>
  <dcterms:created xsi:type="dcterms:W3CDTF">2010-07-08T16:15:04Z</dcterms:created>
  <dcterms:modified xsi:type="dcterms:W3CDTF">2011-09-01T20:07:40Z</dcterms:modified>
</cp:coreProperties>
</file>