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290" r:id="rId2"/>
    <p:sldId id="257" r:id="rId3"/>
    <p:sldId id="283" r:id="rId4"/>
    <p:sldId id="267" r:id="rId5"/>
    <p:sldId id="289" r:id="rId6"/>
    <p:sldId id="285" r:id="rId7"/>
    <p:sldId id="287" r:id="rId8"/>
    <p:sldId id="280" r:id="rId9"/>
    <p:sldId id="277" r:id="rId10"/>
    <p:sldId id="278" r:id="rId11"/>
    <p:sldId id="259" r:id="rId12"/>
    <p:sldId id="284" r:id="rId13"/>
    <p:sldId id="293" r:id="rId14"/>
    <p:sldId id="273" r:id="rId15"/>
    <p:sldId id="294" r:id="rId16"/>
    <p:sldId id="262" r:id="rId17"/>
    <p:sldId id="268" r:id="rId18"/>
    <p:sldId id="275" r:id="rId19"/>
    <p:sldId id="261"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pitchFamily="34" charset="0"/>
              </a:defRPr>
            </a:lvl1pPr>
          </a:lstStyle>
          <a:p>
            <a:pPr>
              <a:defRPr/>
            </a:pPr>
            <a:fld id="{169C7A2E-A4AA-4EC2-96BF-DBEB419E325A}" type="datetimeFigureOut">
              <a:rPr lang="en-US"/>
              <a:pPr>
                <a:defRPr/>
              </a:pPr>
              <a:t>8/19/2011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pitchFamily="34" charset="0"/>
              </a:defRPr>
            </a:lvl1pPr>
          </a:lstStyle>
          <a:p>
            <a:pPr>
              <a:defRPr/>
            </a:pPr>
            <a:fld id="{BD47020F-1671-4AEA-95B7-06F24DF31DF3}" type="slidenum">
              <a:rPr lang="en-US"/>
              <a:pPr>
                <a:defRPr/>
              </a:pPr>
              <a:t>‹#›</a:t>
            </a:fld>
            <a:endParaRPr lang="en-US"/>
          </a:p>
        </p:txBody>
      </p:sp>
    </p:spTree>
    <p:extLst>
      <p:ext uri="{BB962C8B-B14F-4D97-AF65-F5344CB8AC3E}">
        <p14:creationId xmlns:p14="http://schemas.microsoft.com/office/powerpoint/2010/main" xmlns="" val="13176474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33BD4C04-F7BC-4631-8332-9BB07062ADE7}" type="slidenum">
              <a:rPr lang="en-US" sz="1200"/>
              <a:pPr/>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7337498D-DCFC-4436-85B7-968575D4DA5D}" type="slidenum">
              <a:rPr lang="en-US" sz="1200"/>
              <a:pPr/>
              <a:t>13</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2161D68-0D77-473D-B0B2-B5C18B2F1B62}" type="slidenum">
              <a:rPr lang="en-US" sz="1200"/>
              <a:pPr/>
              <a:t>14</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2161D68-0D77-473D-B0B2-B5C18B2F1B62}" type="slidenum">
              <a:rPr lang="en-US" sz="1200"/>
              <a:pPr/>
              <a:t>15</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5B52F854-AA54-44AA-80AF-8089EA158AAC}" type="slidenum">
              <a:rPr lang="en-US" sz="1200"/>
              <a:pPr/>
              <a:t>16</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2161D68-0D77-473D-B0B2-B5C18B2F1B62}" type="slidenum">
              <a:rPr lang="en-US" sz="1200"/>
              <a:pPr/>
              <a:t>17</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712507D1-05CE-4500-A212-35E5AD19861B}" type="slidenum">
              <a:rPr lang="en-US" sz="1200"/>
              <a:pPr/>
              <a:t>18</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B420493E-84E1-4599-9276-C33473FFD842}" type="slidenum">
              <a:rPr lang="en-US" sz="1200"/>
              <a:pP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292BB25-764B-40BD-954D-E3115C0DC3FD}" type="slidenum">
              <a:rPr lang="en-US" sz="1200"/>
              <a:pPr/>
              <a:t>4</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292BB25-764B-40BD-954D-E3115C0DC3FD}" type="slidenum">
              <a:rPr lang="en-US" sz="1200"/>
              <a:pPr/>
              <a:t>5</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E22450A8-45CD-42B8-ADA6-7F20355B6CDB}" type="slidenum">
              <a:rPr lang="en-US" sz="1200"/>
              <a:pPr/>
              <a:t>6</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8B2EBB57-4C0C-4981-9E5F-635D8BEA3000}" type="slidenum">
              <a:rPr lang="en-US" sz="1200"/>
              <a:pPr/>
              <a:t>7</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292BB25-764B-40BD-954D-E3115C0DC3FD}" type="slidenum">
              <a:rPr lang="en-US" sz="1200"/>
              <a:pPr/>
              <a:t>8</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292BB25-764B-40BD-954D-E3115C0DC3FD}" type="slidenum">
              <a:rPr lang="en-US" sz="1200"/>
              <a:pPr/>
              <a:t>9</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292BB25-764B-40BD-954D-E3115C0DC3FD}" type="slidenum">
              <a:rPr lang="en-US" sz="1200"/>
              <a:pPr/>
              <a:t>10</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6C3610A-1D63-4179-9A66-A5EBFB09B594}" type="slidenum">
              <a:rPr lang="en-US" sz="1200"/>
              <a:pPr/>
              <a:t>11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CB4FE0-C352-41C2-9735-3538C01C3B84}" type="slidenum">
              <a:rPr lang="en-US"/>
              <a:pPr>
                <a:defRPr/>
              </a:pPr>
              <a:t>‹#›</a:t>
            </a:fld>
            <a:endParaRPr lang="en-US"/>
          </a:p>
        </p:txBody>
      </p:sp>
    </p:spTree>
    <p:extLst>
      <p:ext uri="{BB962C8B-B14F-4D97-AF65-F5344CB8AC3E}">
        <p14:creationId xmlns:p14="http://schemas.microsoft.com/office/powerpoint/2010/main" xmlns="" val="345348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FD065-6B80-4616-A922-B875E8224815}" type="slidenum">
              <a:rPr lang="en-US"/>
              <a:pPr>
                <a:defRPr/>
              </a:pPr>
              <a:t>‹#›</a:t>
            </a:fld>
            <a:endParaRPr lang="en-US"/>
          </a:p>
        </p:txBody>
      </p:sp>
    </p:spTree>
    <p:extLst>
      <p:ext uri="{BB962C8B-B14F-4D97-AF65-F5344CB8AC3E}">
        <p14:creationId xmlns:p14="http://schemas.microsoft.com/office/powerpoint/2010/main" xmlns="" val="654527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B4ABEB-7E77-4C24-89F9-4E693F5AB5D2}" type="slidenum">
              <a:rPr lang="en-US"/>
              <a:pPr>
                <a:defRPr/>
              </a:pPr>
              <a:t>‹#›</a:t>
            </a:fld>
            <a:endParaRPr lang="en-US"/>
          </a:p>
        </p:txBody>
      </p:sp>
    </p:spTree>
    <p:extLst>
      <p:ext uri="{BB962C8B-B14F-4D97-AF65-F5344CB8AC3E}">
        <p14:creationId xmlns:p14="http://schemas.microsoft.com/office/powerpoint/2010/main" xmlns="" val="256823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0A3E6A-9C98-4003-A5A2-480EF81CD98A}" type="slidenum">
              <a:rPr lang="en-US"/>
              <a:pPr>
                <a:defRPr/>
              </a:pPr>
              <a:t>‹#›</a:t>
            </a:fld>
            <a:endParaRPr lang="en-US"/>
          </a:p>
        </p:txBody>
      </p:sp>
    </p:spTree>
    <p:extLst>
      <p:ext uri="{BB962C8B-B14F-4D97-AF65-F5344CB8AC3E}">
        <p14:creationId xmlns:p14="http://schemas.microsoft.com/office/powerpoint/2010/main" xmlns="" val="39267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96750F-0E8B-4AA9-84AF-4A38EAC62699}" type="slidenum">
              <a:rPr lang="en-US"/>
              <a:pPr>
                <a:defRPr/>
              </a:pPr>
              <a:t>‹#›</a:t>
            </a:fld>
            <a:endParaRPr lang="en-US"/>
          </a:p>
        </p:txBody>
      </p:sp>
    </p:spTree>
    <p:extLst>
      <p:ext uri="{BB962C8B-B14F-4D97-AF65-F5344CB8AC3E}">
        <p14:creationId xmlns:p14="http://schemas.microsoft.com/office/powerpoint/2010/main" xmlns="" val="415816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4FA5594-4074-4C2A-BB29-107713C15246}" type="slidenum">
              <a:rPr lang="en-US"/>
              <a:pPr>
                <a:defRPr/>
              </a:pPr>
              <a:t>‹#›</a:t>
            </a:fld>
            <a:endParaRPr lang="en-US"/>
          </a:p>
        </p:txBody>
      </p:sp>
    </p:spTree>
    <p:extLst>
      <p:ext uri="{BB962C8B-B14F-4D97-AF65-F5344CB8AC3E}">
        <p14:creationId xmlns:p14="http://schemas.microsoft.com/office/powerpoint/2010/main" xmlns="" val="404156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C239EC7-4269-444D-B071-81D6D95379F4}" type="slidenum">
              <a:rPr lang="en-US"/>
              <a:pPr>
                <a:defRPr/>
              </a:pPr>
              <a:t>‹#›</a:t>
            </a:fld>
            <a:endParaRPr lang="en-US"/>
          </a:p>
        </p:txBody>
      </p:sp>
    </p:spTree>
    <p:extLst>
      <p:ext uri="{BB962C8B-B14F-4D97-AF65-F5344CB8AC3E}">
        <p14:creationId xmlns:p14="http://schemas.microsoft.com/office/powerpoint/2010/main" xmlns="" val="4698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E58692-AE2A-487A-A335-A478F7B70C4A}" type="slidenum">
              <a:rPr lang="en-US"/>
              <a:pPr>
                <a:defRPr/>
              </a:pPr>
              <a:t>‹#›</a:t>
            </a:fld>
            <a:endParaRPr lang="en-US"/>
          </a:p>
        </p:txBody>
      </p:sp>
    </p:spTree>
    <p:extLst>
      <p:ext uri="{BB962C8B-B14F-4D97-AF65-F5344CB8AC3E}">
        <p14:creationId xmlns:p14="http://schemas.microsoft.com/office/powerpoint/2010/main" xmlns="" val="124696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5C967C-3BE4-48C4-BFF7-D312E5A7CC3C}" type="slidenum">
              <a:rPr lang="en-US"/>
              <a:pPr>
                <a:defRPr/>
              </a:pPr>
              <a:t>‹#›</a:t>
            </a:fld>
            <a:endParaRPr lang="en-US"/>
          </a:p>
        </p:txBody>
      </p:sp>
    </p:spTree>
    <p:extLst>
      <p:ext uri="{BB962C8B-B14F-4D97-AF65-F5344CB8AC3E}">
        <p14:creationId xmlns:p14="http://schemas.microsoft.com/office/powerpoint/2010/main" xmlns="" val="275834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69511C-BD18-4762-BC69-8A975CD694A3}" type="slidenum">
              <a:rPr lang="en-US"/>
              <a:pPr>
                <a:defRPr/>
              </a:pPr>
              <a:t>‹#›</a:t>
            </a:fld>
            <a:endParaRPr lang="en-US"/>
          </a:p>
        </p:txBody>
      </p:sp>
    </p:spTree>
    <p:extLst>
      <p:ext uri="{BB962C8B-B14F-4D97-AF65-F5344CB8AC3E}">
        <p14:creationId xmlns:p14="http://schemas.microsoft.com/office/powerpoint/2010/main" xmlns="" val="872086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558F4C-39AE-4BB6-A6FF-EE20E30D9DE2}" type="slidenum">
              <a:rPr lang="en-US"/>
              <a:pPr>
                <a:defRPr/>
              </a:pPr>
              <a:t>‹#›</a:t>
            </a:fld>
            <a:endParaRPr lang="en-US"/>
          </a:p>
        </p:txBody>
      </p:sp>
    </p:spTree>
    <p:extLst>
      <p:ext uri="{BB962C8B-B14F-4D97-AF65-F5344CB8AC3E}">
        <p14:creationId xmlns:p14="http://schemas.microsoft.com/office/powerpoint/2010/main" xmlns="" val="164261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2386DEF4-C7F0-4DBC-AB2A-0CF3E39013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Illustrations of Models of</a:t>
            </a:r>
            <a:br>
              <a:rPr lang="en-US" dirty="0" smtClean="0"/>
            </a:br>
            <a:r>
              <a:rPr lang="en-US" dirty="0" smtClean="0"/>
              <a:t>State Higher Education Structure*</a:t>
            </a:r>
            <a:endParaRPr lang="en-US" dirty="0"/>
          </a:p>
        </p:txBody>
      </p:sp>
      <p:sp>
        <p:nvSpPr>
          <p:cNvPr id="3" name="Subtitle 2"/>
          <p:cNvSpPr>
            <a:spLocks noGrp="1"/>
          </p:cNvSpPr>
          <p:nvPr>
            <p:ph type="subTitle" idx="1"/>
          </p:nvPr>
        </p:nvSpPr>
        <p:spPr/>
        <p:txBody>
          <a:bodyPr/>
          <a:lstStyle/>
          <a:p>
            <a:r>
              <a:rPr lang="en-US" dirty="0" smtClean="0"/>
              <a:t>Aims McGuinness</a:t>
            </a:r>
          </a:p>
          <a:p>
            <a:r>
              <a:rPr lang="en-US" dirty="0" smtClean="0"/>
              <a:t>National Center for Higher Education Management Systems</a:t>
            </a:r>
          </a:p>
          <a:p>
            <a:r>
              <a:rPr lang="en-US" dirty="0" smtClean="0"/>
              <a:t>August 2011 (Draft)</a:t>
            </a:r>
            <a:endParaRPr lang="en-US" dirty="0"/>
          </a:p>
        </p:txBody>
      </p:sp>
      <p:sp>
        <p:nvSpPr>
          <p:cNvPr id="4" name="TextBox 3"/>
          <p:cNvSpPr txBox="1"/>
          <p:nvPr/>
        </p:nvSpPr>
        <p:spPr>
          <a:xfrm>
            <a:off x="457200" y="6215687"/>
            <a:ext cx="3318537" cy="461665"/>
          </a:xfrm>
          <a:prstGeom prst="rect">
            <a:avLst/>
          </a:prstGeom>
          <a:noFill/>
        </p:spPr>
        <p:txBody>
          <a:bodyPr wrap="none" rtlCol="0">
            <a:spAutoFit/>
          </a:bodyPr>
          <a:lstStyle/>
          <a:p>
            <a:r>
              <a:rPr lang="en-US" dirty="0" smtClean="0"/>
              <a:t>*Not all states included</a:t>
            </a:r>
            <a:endParaRPr lang="en-US" dirty="0"/>
          </a:p>
        </p:txBody>
      </p:sp>
    </p:spTree>
    <p:extLst>
      <p:ext uri="{BB962C8B-B14F-4D97-AF65-F5344CB8AC3E}">
        <p14:creationId xmlns:p14="http://schemas.microsoft.com/office/powerpoint/2010/main" xmlns="" val="3945879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105400" y="1676400"/>
            <a:ext cx="29718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0" name="AutoShape 4"/>
          <p:cNvSpPr>
            <a:spLocks noChangeArrowheads="1"/>
          </p:cNvSpPr>
          <p:nvPr/>
        </p:nvSpPr>
        <p:spPr bwMode="auto">
          <a:xfrm>
            <a:off x="4953000" y="1676400"/>
            <a:ext cx="3048000" cy="914400"/>
          </a:xfrm>
          <a:prstGeom prst="hexagon">
            <a:avLst>
              <a:gd name="adj" fmla="val 85463"/>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1" name="Oval 5"/>
          <p:cNvSpPr>
            <a:spLocks noChangeAspect="1" noChangeArrowheads="1"/>
          </p:cNvSpPr>
          <p:nvPr/>
        </p:nvSpPr>
        <p:spPr bwMode="auto">
          <a:xfrm>
            <a:off x="1127918" y="3553891"/>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2" name="AutoShape 6"/>
          <p:cNvSpPr>
            <a:spLocks noChangeAspect="1" noChangeArrowheads="1"/>
          </p:cNvSpPr>
          <p:nvPr/>
        </p:nvSpPr>
        <p:spPr bwMode="auto">
          <a:xfrm>
            <a:off x="5486400" y="2895600"/>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sz="1800" b="1"/>
          </a:p>
          <a:p>
            <a:pPr algn="ctr"/>
            <a:r>
              <a:rPr lang="en-US" sz="1800" b="1"/>
              <a:t>Community</a:t>
            </a:r>
          </a:p>
          <a:p>
            <a:pPr algn="ctr"/>
            <a:r>
              <a:rPr lang="en-US" sz="1800" b="1"/>
              <a:t>Colleges</a:t>
            </a:r>
          </a:p>
          <a:p>
            <a:pPr algn="ctr"/>
            <a:endParaRPr lang="en-US"/>
          </a:p>
        </p:txBody>
      </p:sp>
      <p:sp>
        <p:nvSpPr>
          <p:cNvPr id="4103" name="AutoShape 7"/>
          <p:cNvSpPr>
            <a:spLocks noChangeArrowheads="1"/>
          </p:cNvSpPr>
          <p:nvPr/>
        </p:nvSpPr>
        <p:spPr bwMode="auto">
          <a:xfrm>
            <a:off x="3124200" y="609600"/>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4" name="Text Box 8"/>
          <p:cNvSpPr txBox="1">
            <a:spLocks noChangeArrowheads="1"/>
          </p:cNvSpPr>
          <p:nvPr/>
        </p:nvSpPr>
        <p:spPr bwMode="auto">
          <a:xfrm>
            <a:off x="457200" y="1897472"/>
            <a:ext cx="2895600" cy="1200329"/>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Mixed System of Multi-Campus Systems and Individual Institution-Level Governing Boards</a:t>
            </a:r>
            <a:endParaRPr lang="en-US" sz="1800" b="1" dirty="0"/>
          </a:p>
        </p:txBody>
      </p:sp>
      <p:sp>
        <p:nvSpPr>
          <p:cNvPr id="4105" name="Text Box 9"/>
          <p:cNvSpPr txBox="1">
            <a:spLocks noChangeArrowheads="1"/>
          </p:cNvSpPr>
          <p:nvPr/>
        </p:nvSpPr>
        <p:spPr bwMode="auto">
          <a:xfrm>
            <a:off x="459739" y="3426323"/>
            <a:ext cx="2890535"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Two </a:t>
            </a:r>
          </a:p>
          <a:p>
            <a:pPr algn="ctr"/>
            <a:r>
              <a:rPr lang="en-US" sz="1800" b="1" dirty="0" smtClean="0"/>
              <a:t>Multi-Campus</a:t>
            </a:r>
          </a:p>
          <a:p>
            <a:pPr algn="ctr"/>
            <a:r>
              <a:rPr lang="en-US" sz="1800" b="1" dirty="0" smtClean="0"/>
              <a:t>Universities and </a:t>
            </a:r>
          </a:p>
          <a:p>
            <a:pPr algn="ctr"/>
            <a:r>
              <a:rPr lang="en-US" sz="1800" b="1" dirty="0" smtClean="0"/>
              <a:t>Independently Governed</a:t>
            </a:r>
          </a:p>
          <a:p>
            <a:pPr algn="ctr"/>
            <a:r>
              <a:rPr lang="en-US" sz="1800" b="1" dirty="0" smtClean="0"/>
              <a:t>Universities</a:t>
            </a:r>
            <a:endParaRPr lang="en-US" sz="1800" b="1" dirty="0"/>
          </a:p>
        </p:txBody>
      </p:sp>
      <p:sp>
        <p:nvSpPr>
          <p:cNvPr id="4106" name="Text Box 10"/>
          <p:cNvSpPr txBox="1">
            <a:spLocks noChangeArrowheads="1"/>
          </p:cNvSpPr>
          <p:nvPr/>
        </p:nvSpPr>
        <p:spPr bwMode="auto">
          <a:xfrm>
            <a:off x="5188921" y="1750110"/>
            <a:ext cx="2557111"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State-level </a:t>
            </a:r>
            <a:r>
              <a:rPr lang="en-US" sz="1800" b="1" dirty="0" smtClean="0"/>
              <a:t>Governing</a:t>
            </a:r>
            <a:endParaRPr lang="en-US" sz="1800" b="1" dirty="0"/>
          </a:p>
          <a:p>
            <a:pPr algn="ctr"/>
            <a:r>
              <a:rPr lang="en-US" sz="1800" b="1" dirty="0" smtClean="0"/>
              <a:t>Board</a:t>
            </a:r>
            <a:endParaRPr lang="en-US" sz="1800" b="1" dirty="0"/>
          </a:p>
        </p:txBody>
      </p:sp>
      <p:sp>
        <p:nvSpPr>
          <p:cNvPr id="4107" name="Text Box 11"/>
          <p:cNvSpPr txBox="1">
            <a:spLocks noChangeArrowheads="1"/>
          </p:cNvSpPr>
          <p:nvPr/>
        </p:nvSpPr>
        <p:spPr bwMode="auto">
          <a:xfrm>
            <a:off x="6118225" y="4686300"/>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endParaRPr lang="en-US"/>
          </a:p>
        </p:txBody>
      </p:sp>
      <p:sp>
        <p:nvSpPr>
          <p:cNvPr id="4108" name="Text Box 13"/>
          <p:cNvSpPr txBox="1">
            <a:spLocks noChangeArrowheads="1"/>
          </p:cNvSpPr>
          <p:nvPr/>
        </p:nvSpPr>
        <p:spPr bwMode="auto">
          <a:xfrm>
            <a:off x="3505200" y="762000"/>
            <a:ext cx="23304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 </a:t>
            </a:r>
          </a:p>
          <a:p>
            <a:pPr algn="ctr"/>
            <a:r>
              <a:rPr lang="en-US" sz="1800" b="1"/>
              <a:t>Coordinating Board</a:t>
            </a:r>
          </a:p>
        </p:txBody>
      </p:sp>
      <p:sp>
        <p:nvSpPr>
          <p:cNvPr id="4109" name="Line 14"/>
          <p:cNvSpPr>
            <a:spLocks noChangeShapeType="1"/>
          </p:cNvSpPr>
          <p:nvPr/>
        </p:nvSpPr>
        <p:spPr bwMode="auto">
          <a:xfrm>
            <a:off x="1889918" y="3172891"/>
            <a:ext cx="0" cy="3810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0" name="Line 15"/>
          <p:cNvSpPr>
            <a:spLocks noChangeShapeType="1"/>
          </p:cNvSpPr>
          <p:nvPr/>
        </p:nvSpPr>
        <p:spPr bwMode="auto">
          <a:xfrm>
            <a:off x="6400800" y="2590800"/>
            <a:ext cx="0" cy="38100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1" name="Text Box 16"/>
          <p:cNvSpPr txBox="1">
            <a:spLocks noChangeArrowheads="1"/>
          </p:cNvSpPr>
          <p:nvPr/>
        </p:nvSpPr>
        <p:spPr bwMode="auto">
          <a:xfrm>
            <a:off x="296863" y="5444361"/>
            <a:ext cx="861853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Each public </a:t>
            </a:r>
            <a:r>
              <a:rPr lang="en-US" sz="1600" dirty="0" smtClean="0"/>
              <a:t>university or system </a:t>
            </a:r>
            <a:r>
              <a:rPr lang="en-US" sz="1600" dirty="0"/>
              <a:t>has a governing board. State board for community colleges </a:t>
            </a:r>
            <a:r>
              <a:rPr lang="en-US" sz="1600" dirty="0" smtClean="0"/>
              <a:t>governs community </a:t>
            </a:r>
            <a:r>
              <a:rPr lang="en-US" sz="1600" dirty="0"/>
              <a:t>colleges. Coordinating </a:t>
            </a:r>
            <a:r>
              <a:rPr lang="en-US" sz="1600" dirty="0" smtClean="0"/>
              <a:t>board plans </a:t>
            </a:r>
            <a:r>
              <a:rPr lang="en-US" sz="1600" dirty="0"/>
              <a:t>and </a:t>
            </a:r>
            <a:r>
              <a:rPr lang="en-US" sz="1600" dirty="0" smtClean="0"/>
              <a:t>coordinates </a:t>
            </a:r>
            <a:r>
              <a:rPr lang="en-US" sz="1600" dirty="0"/>
              <a:t>the whole system.</a:t>
            </a:r>
          </a:p>
          <a:p>
            <a:r>
              <a:rPr lang="en-US" sz="1600" b="1" dirty="0" smtClean="0"/>
              <a:t>States: </a:t>
            </a:r>
            <a:r>
              <a:rPr lang="en-US" sz="1600" dirty="0" smtClean="0"/>
              <a:t>Indiana</a:t>
            </a:r>
            <a:endParaRPr lang="en-US" sz="1600" dirty="0"/>
          </a:p>
        </p:txBody>
      </p:sp>
      <p:sp>
        <p:nvSpPr>
          <p:cNvPr id="4112" name="Line 17"/>
          <p:cNvSpPr>
            <a:spLocks noChangeShapeType="1"/>
          </p:cNvSpPr>
          <p:nvPr/>
        </p:nvSpPr>
        <p:spPr bwMode="auto">
          <a:xfrm flipH="1">
            <a:off x="2590800" y="1524000"/>
            <a:ext cx="1981200" cy="373472"/>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3" name="Line 18"/>
          <p:cNvSpPr>
            <a:spLocks noChangeShapeType="1"/>
          </p:cNvSpPr>
          <p:nvPr/>
        </p:nvSpPr>
        <p:spPr bwMode="auto">
          <a:xfrm>
            <a:off x="4572000" y="1524000"/>
            <a:ext cx="1905000" cy="1524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extBox 1"/>
          <p:cNvSpPr txBox="1"/>
          <p:nvPr/>
        </p:nvSpPr>
        <p:spPr>
          <a:xfrm>
            <a:off x="459739" y="762000"/>
            <a:ext cx="1196161" cy="461665"/>
          </a:xfrm>
          <a:prstGeom prst="rect">
            <a:avLst/>
          </a:prstGeom>
          <a:noFill/>
        </p:spPr>
        <p:txBody>
          <a:bodyPr wrap="none" rtlCol="0">
            <a:spAutoFit/>
          </a:bodyPr>
          <a:lstStyle/>
          <a:p>
            <a:r>
              <a:rPr lang="en-US" dirty="0" smtClean="0"/>
              <a:t>Indiana</a:t>
            </a:r>
            <a:endParaRPr lang="en-US" dirty="0"/>
          </a:p>
        </p:txBody>
      </p:sp>
    </p:spTree>
    <p:extLst>
      <p:ext uri="{BB962C8B-B14F-4D97-AF65-F5344CB8AC3E}">
        <p14:creationId xmlns:p14="http://schemas.microsoft.com/office/powerpoint/2010/main" xmlns="" val="1272462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37318" y="1447800"/>
            <a:ext cx="2895600" cy="89511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4" name="Oval 5"/>
          <p:cNvSpPr>
            <a:spLocks noChangeAspect="1" noChangeArrowheads="1"/>
          </p:cNvSpPr>
          <p:nvPr/>
        </p:nvSpPr>
        <p:spPr bwMode="auto">
          <a:xfrm>
            <a:off x="533400" y="26670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5" name="Oval 6"/>
          <p:cNvSpPr>
            <a:spLocks noChangeAspect="1" noChangeArrowheads="1"/>
          </p:cNvSpPr>
          <p:nvPr/>
        </p:nvSpPr>
        <p:spPr bwMode="auto">
          <a:xfrm>
            <a:off x="3429000" y="2686277"/>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a:p>
        </p:txBody>
      </p:sp>
      <p:sp>
        <p:nvSpPr>
          <p:cNvPr id="5126" name="AutoShape 7"/>
          <p:cNvSpPr>
            <a:spLocks noChangeAspect="1" noChangeArrowheads="1"/>
          </p:cNvSpPr>
          <p:nvPr/>
        </p:nvSpPr>
        <p:spPr bwMode="auto">
          <a:xfrm>
            <a:off x="6400800" y="2743200"/>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sz="1800"/>
          </a:p>
        </p:txBody>
      </p:sp>
      <p:sp>
        <p:nvSpPr>
          <p:cNvPr id="5128" name="Text Box 9"/>
          <p:cNvSpPr txBox="1">
            <a:spLocks noChangeArrowheads="1"/>
          </p:cNvSpPr>
          <p:nvPr/>
        </p:nvSpPr>
        <p:spPr bwMode="auto">
          <a:xfrm>
            <a:off x="517525" y="1752600"/>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endParaRPr lang="en-US"/>
          </a:p>
        </p:txBody>
      </p:sp>
      <p:sp>
        <p:nvSpPr>
          <p:cNvPr id="5129" name="Text Box 10"/>
          <p:cNvSpPr txBox="1">
            <a:spLocks noChangeArrowheads="1"/>
          </p:cNvSpPr>
          <p:nvPr/>
        </p:nvSpPr>
        <p:spPr bwMode="auto">
          <a:xfrm>
            <a:off x="3282986" y="1631794"/>
            <a:ext cx="2279613" cy="646331"/>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txBody>
          <a:bodyPr wrap="squar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State-Level</a:t>
            </a:r>
            <a:endParaRPr lang="en-US" sz="1800" b="1" dirty="0"/>
          </a:p>
          <a:p>
            <a:pPr algn="ctr"/>
            <a:r>
              <a:rPr lang="en-US" sz="1800" b="1" dirty="0"/>
              <a:t> Governing </a:t>
            </a:r>
            <a:r>
              <a:rPr lang="en-US" sz="1800" b="1" dirty="0" smtClean="0"/>
              <a:t>Board</a:t>
            </a:r>
            <a:endParaRPr lang="en-US" sz="1800" b="1" dirty="0"/>
          </a:p>
        </p:txBody>
      </p:sp>
      <p:sp>
        <p:nvSpPr>
          <p:cNvPr id="5134" name="Line 17"/>
          <p:cNvSpPr>
            <a:spLocks noChangeShapeType="1"/>
          </p:cNvSpPr>
          <p:nvPr/>
        </p:nvSpPr>
        <p:spPr bwMode="auto">
          <a:xfrm>
            <a:off x="1295400" y="2362200"/>
            <a:ext cx="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6" name="Line 19"/>
          <p:cNvSpPr>
            <a:spLocks noChangeShapeType="1"/>
          </p:cNvSpPr>
          <p:nvPr/>
        </p:nvSpPr>
        <p:spPr bwMode="auto">
          <a:xfrm>
            <a:off x="7315200" y="2362200"/>
            <a:ext cx="0" cy="4572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7" name="Text Box 20"/>
          <p:cNvSpPr txBox="1">
            <a:spLocks noChangeArrowheads="1"/>
          </p:cNvSpPr>
          <p:nvPr/>
        </p:nvSpPr>
        <p:spPr bwMode="auto">
          <a:xfrm>
            <a:off x="587142" y="3186797"/>
            <a:ext cx="149271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Research</a:t>
            </a:r>
          </a:p>
          <a:p>
            <a:pPr algn="ctr"/>
            <a:r>
              <a:rPr lang="en-US" sz="1800" b="1" dirty="0" smtClean="0"/>
              <a:t>Universities</a:t>
            </a:r>
            <a:endParaRPr lang="en-US" sz="1800" b="1" dirty="0"/>
          </a:p>
        </p:txBody>
      </p:sp>
      <p:sp>
        <p:nvSpPr>
          <p:cNvPr id="5138" name="Text Box 22"/>
          <p:cNvSpPr txBox="1">
            <a:spLocks noChangeArrowheads="1"/>
          </p:cNvSpPr>
          <p:nvPr/>
        </p:nvSpPr>
        <p:spPr bwMode="auto">
          <a:xfrm>
            <a:off x="3429000" y="3030548"/>
            <a:ext cx="155683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State</a:t>
            </a:r>
          </a:p>
          <a:p>
            <a:pPr algn="ctr"/>
            <a:r>
              <a:rPr lang="en-US" sz="1800" b="1" dirty="0" smtClean="0"/>
              <a:t> Universities</a:t>
            </a:r>
            <a:endParaRPr lang="en-US" sz="1800" b="1" dirty="0"/>
          </a:p>
        </p:txBody>
      </p:sp>
      <p:sp>
        <p:nvSpPr>
          <p:cNvPr id="5139" name="Text Box 27"/>
          <p:cNvSpPr txBox="1">
            <a:spLocks noChangeArrowheads="1"/>
          </p:cNvSpPr>
          <p:nvPr/>
        </p:nvSpPr>
        <p:spPr bwMode="auto">
          <a:xfrm>
            <a:off x="6181322" y="3288011"/>
            <a:ext cx="2185214"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Locally Governed </a:t>
            </a:r>
          </a:p>
          <a:p>
            <a:pPr algn="ctr"/>
            <a:r>
              <a:rPr lang="en-US" sz="1800" b="1" dirty="0" smtClean="0"/>
              <a:t>Community</a:t>
            </a:r>
            <a:endParaRPr lang="en-US" sz="1800" b="1" dirty="0"/>
          </a:p>
          <a:p>
            <a:pPr algn="ctr"/>
            <a:r>
              <a:rPr lang="en-US" sz="1800" b="1" dirty="0"/>
              <a:t>Colleges</a:t>
            </a:r>
          </a:p>
        </p:txBody>
      </p:sp>
      <p:sp>
        <p:nvSpPr>
          <p:cNvPr id="5140" name="Text Box 28"/>
          <p:cNvSpPr txBox="1">
            <a:spLocks noChangeArrowheads="1"/>
          </p:cNvSpPr>
          <p:nvPr/>
        </p:nvSpPr>
        <p:spPr bwMode="auto">
          <a:xfrm>
            <a:off x="288925" y="5791200"/>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endParaRPr lang="en-US"/>
          </a:p>
        </p:txBody>
      </p:sp>
      <p:sp>
        <p:nvSpPr>
          <p:cNvPr id="5141" name="Text Box 29"/>
          <p:cNvSpPr txBox="1">
            <a:spLocks noChangeArrowheads="1"/>
          </p:cNvSpPr>
          <p:nvPr/>
        </p:nvSpPr>
        <p:spPr bwMode="auto">
          <a:xfrm>
            <a:off x="304800" y="5293708"/>
            <a:ext cx="85344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Public institutions are organized under </a:t>
            </a:r>
            <a:r>
              <a:rPr lang="en-US" sz="1600" dirty="0" smtClean="0"/>
              <a:t>two </a:t>
            </a:r>
            <a:r>
              <a:rPr lang="en-US" sz="1600" dirty="0"/>
              <a:t>state-level boards, one for research </a:t>
            </a:r>
            <a:r>
              <a:rPr lang="en-US" sz="1600" dirty="0" smtClean="0"/>
              <a:t>universities and one </a:t>
            </a:r>
            <a:r>
              <a:rPr lang="en-US" sz="1600" dirty="0"/>
              <a:t>for comprehensive state </a:t>
            </a:r>
            <a:r>
              <a:rPr lang="en-US" sz="1600" dirty="0" smtClean="0"/>
              <a:t>universities. Locally governed community colleges are coordinated by state board. ** Coordinating board budget eliminated in 2011. New entity will be considered in 2012 Legislative Session</a:t>
            </a:r>
            <a:endParaRPr lang="en-US" sz="1600" dirty="0"/>
          </a:p>
          <a:p>
            <a:r>
              <a:rPr lang="en-US" sz="1600" b="1" dirty="0"/>
              <a:t>States</a:t>
            </a:r>
            <a:r>
              <a:rPr lang="en-US" sz="1600" dirty="0"/>
              <a:t>: </a:t>
            </a:r>
            <a:r>
              <a:rPr lang="en-US" sz="1600" dirty="0" smtClean="0"/>
              <a:t>California (as of 2011)</a:t>
            </a:r>
            <a:endParaRPr lang="en-US" sz="1600" dirty="0"/>
          </a:p>
          <a:p>
            <a:endParaRPr lang="en-US" sz="1600" b="1" dirty="0"/>
          </a:p>
        </p:txBody>
      </p:sp>
      <p:sp>
        <p:nvSpPr>
          <p:cNvPr id="5142" name="AutoShape 30"/>
          <p:cNvSpPr>
            <a:spLocks noChangeArrowheads="1"/>
          </p:cNvSpPr>
          <p:nvPr/>
        </p:nvSpPr>
        <p:spPr bwMode="auto">
          <a:xfrm>
            <a:off x="5715000" y="1447800"/>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43" name="Text Box 31"/>
          <p:cNvSpPr txBox="1">
            <a:spLocks noChangeArrowheads="1"/>
          </p:cNvSpPr>
          <p:nvPr/>
        </p:nvSpPr>
        <p:spPr bwMode="auto">
          <a:xfrm>
            <a:off x="6129713" y="1598503"/>
            <a:ext cx="2351927"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State-Level</a:t>
            </a:r>
          </a:p>
          <a:p>
            <a:pPr algn="ctr"/>
            <a:r>
              <a:rPr lang="en-US" sz="1800" b="1" dirty="0" smtClean="0"/>
              <a:t>Coordinating Board</a:t>
            </a:r>
            <a:endParaRPr lang="en-US" sz="1800" b="1" dirty="0"/>
          </a:p>
        </p:txBody>
      </p:sp>
      <p:sp>
        <p:nvSpPr>
          <p:cNvPr id="5145" name="Rectangle 33"/>
          <p:cNvSpPr>
            <a:spLocks noChangeArrowheads="1"/>
          </p:cNvSpPr>
          <p:nvPr/>
        </p:nvSpPr>
        <p:spPr bwMode="auto">
          <a:xfrm>
            <a:off x="5791200" y="1447800"/>
            <a:ext cx="2895600" cy="914400"/>
          </a:xfrm>
          <a:prstGeom prst="rect">
            <a:avLst/>
          </a:prstGeom>
          <a:noFill/>
          <a:ln w="12700">
            <a:no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 name="TextBox 1"/>
          <p:cNvSpPr txBox="1"/>
          <p:nvPr/>
        </p:nvSpPr>
        <p:spPr>
          <a:xfrm>
            <a:off x="543431" y="373280"/>
            <a:ext cx="2526269" cy="461665"/>
          </a:xfrm>
          <a:prstGeom prst="rect">
            <a:avLst/>
          </a:prstGeom>
          <a:noFill/>
        </p:spPr>
        <p:txBody>
          <a:bodyPr wrap="none" rtlCol="0">
            <a:spAutoFit/>
          </a:bodyPr>
          <a:lstStyle/>
          <a:p>
            <a:r>
              <a:rPr lang="en-US" dirty="0" smtClean="0"/>
              <a:t>California  (2011)</a:t>
            </a:r>
            <a:endParaRPr lang="en-US" dirty="0"/>
          </a:p>
        </p:txBody>
      </p:sp>
      <p:sp>
        <p:nvSpPr>
          <p:cNvPr id="20" name="Text Box 10"/>
          <p:cNvSpPr txBox="1">
            <a:spLocks noChangeArrowheads="1"/>
          </p:cNvSpPr>
          <p:nvPr/>
        </p:nvSpPr>
        <p:spPr bwMode="auto">
          <a:xfrm>
            <a:off x="530784" y="1587617"/>
            <a:ext cx="214674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State-Level</a:t>
            </a:r>
            <a:endParaRPr lang="en-US" sz="1800" b="1" dirty="0"/>
          </a:p>
          <a:p>
            <a:pPr algn="ctr"/>
            <a:r>
              <a:rPr lang="en-US" sz="1800" b="1" dirty="0"/>
              <a:t> Governing </a:t>
            </a:r>
            <a:r>
              <a:rPr lang="en-US" sz="1800" b="1" dirty="0" smtClean="0"/>
              <a:t>Board</a:t>
            </a:r>
            <a:endParaRPr lang="en-US" sz="1800" b="1" dirty="0"/>
          </a:p>
        </p:txBody>
      </p:sp>
      <p:sp>
        <p:nvSpPr>
          <p:cNvPr id="21" name="Line 17"/>
          <p:cNvSpPr>
            <a:spLocks noChangeShapeType="1"/>
          </p:cNvSpPr>
          <p:nvPr/>
        </p:nvSpPr>
        <p:spPr bwMode="auto">
          <a:xfrm>
            <a:off x="4218304" y="2362200"/>
            <a:ext cx="0" cy="32409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2" name="Rectangle 2"/>
          <p:cNvSpPr>
            <a:spLocks noChangeArrowheads="1"/>
          </p:cNvSpPr>
          <p:nvPr/>
        </p:nvSpPr>
        <p:spPr bwMode="auto">
          <a:xfrm>
            <a:off x="2974992" y="1457445"/>
            <a:ext cx="2895600" cy="89511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 name="AutoShape 7"/>
          <p:cNvSpPr>
            <a:spLocks noChangeArrowheads="1"/>
          </p:cNvSpPr>
          <p:nvPr/>
        </p:nvSpPr>
        <p:spPr bwMode="auto">
          <a:xfrm>
            <a:off x="3124200" y="522514"/>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 name="Rectangle 3"/>
          <p:cNvSpPr/>
          <p:nvPr/>
        </p:nvSpPr>
        <p:spPr>
          <a:xfrm>
            <a:off x="2292386" y="522514"/>
            <a:ext cx="4572000" cy="646331"/>
          </a:xfrm>
          <a:prstGeom prst="rect">
            <a:avLst/>
          </a:prstGeom>
          <a:ln>
            <a:noFill/>
          </a:ln>
        </p:spPr>
        <p:txBody>
          <a:bodyPr>
            <a:spAutoFit/>
          </a:bodyPr>
          <a:lstStyle/>
          <a:p>
            <a:pPr algn="ctr"/>
            <a:r>
              <a:rPr lang="en-US" sz="1800" b="1" dirty="0"/>
              <a:t>State-Level</a:t>
            </a:r>
          </a:p>
          <a:p>
            <a:pPr algn="ctr"/>
            <a:r>
              <a:rPr lang="en-US" sz="1800" b="1" dirty="0"/>
              <a:t>Coordinating </a:t>
            </a:r>
            <a:r>
              <a:rPr lang="en-US" sz="1800" b="1" dirty="0" smtClean="0"/>
              <a:t>Board **</a:t>
            </a:r>
            <a:endParaRPr lang="en-US" sz="1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Governing Board States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599130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2971800" y="914400"/>
            <a:ext cx="31242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47" name="Oval 4"/>
          <p:cNvSpPr>
            <a:spLocks noChangeAspect="1" noChangeArrowheads="1"/>
          </p:cNvSpPr>
          <p:nvPr/>
        </p:nvSpPr>
        <p:spPr bwMode="auto">
          <a:xfrm>
            <a:off x="2590800" y="30480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48" name="AutoShape 5"/>
          <p:cNvSpPr>
            <a:spLocks noChangeAspect="1" noChangeArrowheads="1"/>
          </p:cNvSpPr>
          <p:nvPr/>
        </p:nvSpPr>
        <p:spPr bwMode="auto">
          <a:xfrm>
            <a:off x="4800600" y="2895600"/>
            <a:ext cx="1752600"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spcBef>
                <a:spcPct val="50000"/>
              </a:spcBef>
            </a:pPr>
            <a:r>
              <a:rPr lang="en-US" sz="1800" b="1"/>
              <a:t>2-year</a:t>
            </a:r>
          </a:p>
          <a:p>
            <a:pPr algn="ctr">
              <a:spcBef>
                <a:spcPct val="50000"/>
              </a:spcBef>
            </a:pPr>
            <a:r>
              <a:rPr lang="en-US" sz="1800" b="1"/>
              <a:t>Campuses</a:t>
            </a:r>
          </a:p>
          <a:p>
            <a:pPr algn="ctr">
              <a:spcBef>
                <a:spcPct val="50000"/>
              </a:spcBef>
            </a:pPr>
            <a:endParaRPr lang="en-US" sz="1800" b="1"/>
          </a:p>
        </p:txBody>
      </p:sp>
      <p:sp>
        <p:nvSpPr>
          <p:cNvPr id="6149" name="Line 7"/>
          <p:cNvSpPr>
            <a:spLocks noChangeShapeType="1"/>
          </p:cNvSpPr>
          <p:nvPr/>
        </p:nvSpPr>
        <p:spPr bwMode="auto">
          <a:xfrm flipH="1">
            <a:off x="3581400" y="1828800"/>
            <a:ext cx="990600" cy="1219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50" name="Line 8"/>
          <p:cNvSpPr>
            <a:spLocks noChangeShapeType="1"/>
          </p:cNvSpPr>
          <p:nvPr/>
        </p:nvSpPr>
        <p:spPr bwMode="auto">
          <a:xfrm>
            <a:off x="4572000" y="1828800"/>
            <a:ext cx="1143000" cy="1066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51" name="Text Box 10"/>
          <p:cNvSpPr txBox="1">
            <a:spLocks noChangeArrowheads="1"/>
          </p:cNvSpPr>
          <p:nvPr/>
        </p:nvSpPr>
        <p:spPr bwMode="auto">
          <a:xfrm>
            <a:off x="2514600" y="3429000"/>
            <a:ext cx="165893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Two or More Universities</a:t>
            </a:r>
          </a:p>
          <a:p>
            <a:pPr algn="ctr"/>
            <a:endParaRPr lang="en-US" sz="1800">
              <a:latin typeface="Times New Roman" pitchFamily="18" charset="0"/>
            </a:endParaRPr>
          </a:p>
        </p:txBody>
      </p:sp>
      <p:sp>
        <p:nvSpPr>
          <p:cNvPr id="6152" name="Text Box 11"/>
          <p:cNvSpPr txBox="1">
            <a:spLocks noChangeArrowheads="1"/>
          </p:cNvSpPr>
          <p:nvPr/>
        </p:nvSpPr>
        <p:spPr bwMode="auto">
          <a:xfrm>
            <a:off x="3505200" y="990600"/>
            <a:ext cx="2114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6154" name="Text Box 14"/>
          <p:cNvSpPr txBox="1">
            <a:spLocks noChangeArrowheads="1"/>
          </p:cNvSpPr>
          <p:nvPr/>
        </p:nvSpPr>
        <p:spPr bwMode="auto">
          <a:xfrm>
            <a:off x="381000" y="4947633"/>
            <a:ext cx="84582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All public institutions are governed by a single statewide board. Two-year campuses may include two-year primarily transfer campuses and/or community or technical colleges</a:t>
            </a:r>
            <a:r>
              <a:rPr lang="en-US" sz="1600" dirty="0" smtClean="0"/>
              <a:t>. No campus-level boards.  In Alaska, one community college in the system  has a board</a:t>
            </a:r>
            <a:endParaRPr lang="en-US" sz="1600" dirty="0"/>
          </a:p>
          <a:p>
            <a:r>
              <a:rPr lang="en-US" sz="1600" b="1" dirty="0"/>
              <a:t>States</a:t>
            </a:r>
            <a:r>
              <a:rPr lang="en-US" sz="1600" dirty="0"/>
              <a:t>: Alaska, Hawaii</a:t>
            </a:r>
            <a:r>
              <a:rPr lang="en-US" sz="1600" dirty="0" smtClean="0"/>
              <a:t>, </a:t>
            </a:r>
            <a:r>
              <a:rPr lang="en-US" sz="1600" dirty="0"/>
              <a:t>North </a:t>
            </a:r>
            <a:r>
              <a:rPr lang="en-US" sz="1600" dirty="0" smtClean="0"/>
              <a:t>Dakota and Rhode </a:t>
            </a:r>
            <a:r>
              <a:rPr lang="en-US" sz="1600" dirty="0"/>
              <a:t>Island, </a:t>
            </a:r>
          </a:p>
          <a:p>
            <a:endParaRPr lang="en-US" sz="1600" dirty="0"/>
          </a:p>
        </p:txBody>
      </p:sp>
      <p:sp>
        <p:nvSpPr>
          <p:cNvPr id="2" name="TextBox 1"/>
          <p:cNvSpPr txBox="1"/>
          <p:nvPr/>
        </p:nvSpPr>
        <p:spPr>
          <a:xfrm>
            <a:off x="84071" y="423208"/>
            <a:ext cx="2291012" cy="1569660"/>
          </a:xfrm>
          <a:prstGeom prst="rect">
            <a:avLst/>
          </a:prstGeom>
          <a:noFill/>
        </p:spPr>
        <p:txBody>
          <a:bodyPr wrap="none" rtlCol="0">
            <a:spAutoFit/>
          </a:bodyPr>
          <a:lstStyle/>
          <a:p>
            <a:r>
              <a:rPr lang="en-US" dirty="0" smtClean="0"/>
              <a:t>Alaska, Hawaii,</a:t>
            </a:r>
          </a:p>
          <a:p>
            <a:r>
              <a:rPr lang="en-US" dirty="0" smtClean="0"/>
              <a:t>Nevada,</a:t>
            </a:r>
          </a:p>
          <a:p>
            <a:r>
              <a:rPr lang="en-US" dirty="0" smtClean="0"/>
              <a:t>North Dakota,</a:t>
            </a:r>
          </a:p>
          <a:p>
            <a:r>
              <a:rPr lang="en-US" dirty="0" smtClean="0"/>
              <a:t>Rhode Island</a:t>
            </a:r>
          </a:p>
        </p:txBody>
      </p:sp>
    </p:spTree>
    <p:extLst>
      <p:ext uri="{BB962C8B-B14F-4D97-AF65-F5344CB8AC3E}">
        <p14:creationId xmlns:p14="http://schemas.microsoft.com/office/powerpoint/2010/main" xmlns="" val="3430194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990600" y="914400"/>
            <a:ext cx="35814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19" name="Oval 3"/>
          <p:cNvSpPr>
            <a:spLocks noChangeAspect="1" noChangeArrowheads="1"/>
          </p:cNvSpPr>
          <p:nvPr/>
        </p:nvSpPr>
        <p:spPr bwMode="auto">
          <a:xfrm>
            <a:off x="2267267" y="3110706"/>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21" name="Line 5"/>
          <p:cNvSpPr>
            <a:spLocks noChangeShapeType="1"/>
          </p:cNvSpPr>
          <p:nvPr/>
        </p:nvSpPr>
        <p:spPr bwMode="auto">
          <a:xfrm flipH="1" flipV="1">
            <a:off x="3044348" y="1828800"/>
            <a:ext cx="0" cy="128190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3" name="Text Box 7"/>
          <p:cNvSpPr txBox="1">
            <a:spLocks noChangeArrowheads="1"/>
          </p:cNvSpPr>
          <p:nvPr/>
        </p:nvSpPr>
        <p:spPr bwMode="auto">
          <a:xfrm>
            <a:off x="6248400" y="3287625"/>
            <a:ext cx="1658938"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Locally Governed Community </a:t>
            </a:r>
            <a:r>
              <a:rPr lang="en-US" sz="1800" b="1" dirty="0"/>
              <a:t>Colleges</a:t>
            </a:r>
            <a:endParaRPr lang="en-US" sz="1800" dirty="0">
              <a:latin typeface="Times New Roman" pitchFamily="18" charset="0"/>
            </a:endParaRPr>
          </a:p>
        </p:txBody>
      </p:sp>
      <p:sp>
        <p:nvSpPr>
          <p:cNvPr id="9224" name="Text Box 8"/>
          <p:cNvSpPr txBox="1">
            <a:spLocks noChangeArrowheads="1"/>
          </p:cNvSpPr>
          <p:nvPr/>
        </p:nvSpPr>
        <p:spPr bwMode="auto">
          <a:xfrm>
            <a:off x="1714500" y="990600"/>
            <a:ext cx="2114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9225" name="Text Box 10"/>
          <p:cNvSpPr txBox="1">
            <a:spLocks noChangeArrowheads="1"/>
          </p:cNvSpPr>
          <p:nvPr/>
        </p:nvSpPr>
        <p:spPr bwMode="auto">
          <a:xfrm>
            <a:off x="381000" y="5193854"/>
            <a:ext cx="84582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a:t>
            </a:r>
            <a:r>
              <a:rPr lang="en-US" sz="1600" dirty="0" smtClean="0"/>
              <a:t>One statewide governing board for universities. Statewide coordinating board for locally governed community colleges. </a:t>
            </a:r>
            <a:endParaRPr lang="en-US" sz="1600" dirty="0"/>
          </a:p>
          <a:p>
            <a:r>
              <a:rPr lang="en-US" sz="1600" b="1" dirty="0"/>
              <a:t>States</a:t>
            </a:r>
            <a:r>
              <a:rPr lang="en-US" sz="1600" dirty="0"/>
              <a:t>: </a:t>
            </a:r>
            <a:r>
              <a:rPr lang="en-US" sz="1600" dirty="0" smtClean="0"/>
              <a:t>Mississippi</a:t>
            </a:r>
            <a:endParaRPr lang="en-US" sz="1600" dirty="0"/>
          </a:p>
          <a:p>
            <a:endParaRPr lang="en-US" sz="1600" dirty="0"/>
          </a:p>
        </p:txBody>
      </p:sp>
      <p:sp>
        <p:nvSpPr>
          <p:cNvPr id="9227" name="Line 14"/>
          <p:cNvSpPr>
            <a:spLocks noChangeShapeType="1"/>
          </p:cNvSpPr>
          <p:nvPr/>
        </p:nvSpPr>
        <p:spPr bwMode="auto">
          <a:xfrm>
            <a:off x="7048500" y="1828800"/>
            <a:ext cx="0" cy="1066800"/>
          </a:xfrm>
          <a:prstGeom prst="line">
            <a:avLst/>
          </a:prstGeom>
          <a:noFill/>
          <a:ln w="22225">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8" name="Text Box 16"/>
          <p:cNvSpPr txBox="1">
            <a:spLocks noChangeArrowheads="1"/>
          </p:cNvSpPr>
          <p:nvPr/>
        </p:nvSpPr>
        <p:spPr bwMode="auto">
          <a:xfrm>
            <a:off x="5869847" y="1064310"/>
            <a:ext cx="2416047"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State-Level</a:t>
            </a:r>
          </a:p>
          <a:p>
            <a:pPr algn="ctr"/>
            <a:r>
              <a:rPr lang="en-US" sz="1800" b="1" dirty="0"/>
              <a:t> </a:t>
            </a:r>
            <a:r>
              <a:rPr lang="en-US" sz="1800" b="1" dirty="0" smtClean="0"/>
              <a:t>Coordinating Board</a:t>
            </a:r>
            <a:endParaRPr lang="en-US" sz="1800" b="1" dirty="0"/>
          </a:p>
        </p:txBody>
      </p:sp>
      <p:sp>
        <p:nvSpPr>
          <p:cNvPr id="9229" name="Text Box 17"/>
          <p:cNvSpPr txBox="1">
            <a:spLocks noChangeArrowheads="1"/>
          </p:cNvSpPr>
          <p:nvPr/>
        </p:nvSpPr>
        <p:spPr bwMode="auto">
          <a:xfrm>
            <a:off x="2236787" y="3612356"/>
            <a:ext cx="15240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Universities</a:t>
            </a:r>
          </a:p>
        </p:txBody>
      </p:sp>
      <p:sp>
        <p:nvSpPr>
          <p:cNvPr id="9230" name="AutoShape 18"/>
          <p:cNvSpPr>
            <a:spLocks noChangeAspect="1" noChangeArrowheads="1"/>
          </p:cNvSpPr>
          <p:nvPr/>
        </p:nvSpPr>
        <p:spPr bwMode="auto">
          <a:xfrm>
            <a:off x="6248400" y="2895600"/>
            <a:ext cx="1600200"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spcBef>
                <a:spcPct val="50000"/>
              </a:spcBef>
            </a:pPr>
            <a:endParaRPr lang="en-US" sz="1800" b="1"/>
          </a:p>
        </p:txBody>
      </p:sp>
      <p:sp>
        <p:nvSpPr>
          <p:cNvPr id="2" name="TextBox 1"/>
          <p:cNvSpPr txBox="1"/>
          <p:nvPr/>
        </p:nvSpPr>
        <p:spPr>
          <a:xfrm>
            <a:off x="381000" y="226367"/>
            <a:ext cx="1675459" cy="461665"/>
          </a:xfrm>
          <a:prstGeom prst="rect">
            <a:avLst/>
          </a:prstGeom>
          <a:noFill/>
        </p:spPr>
        <p:txBody>
          <a:bodyPr wrap="none" rtlCol="0">
            <a:spAutoFit/>
          </a:bodyPr>
          <a:lstStyle/>
          <a:p>
            <a:r>
              <a:rPr lang="en-US" dirty="0" smtClean="0"/>
              <a:t>Mississippi</a:t>
            </a:r>
            <a:endParaRPr lang="en-US" dirty="0"/>
          </a:p>
        </p:txBody>
      </p:sp>
      <p:sp>
        <p:nvSpPr>
          <p:cNvPr id="14" name="AutoShape 5"/>
          <p:cNvSpPr>
            <a:spLocks noChangeArrowheads="1"/>
          </p:cNvSpPr>
          <p:nvPr/>
        </p:nvSpPr>
        <p:spPr bwMode="auto">
          <a:xfrm>
            <a:off x="5515770" y="936171"/>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xmlns="" val="559402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990600" y="914400"/>
            <a:ext cx="35814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19" name="Oval 3"/>
          <p:cNvSpPr>
            <a:spLocks noChangeAspect="1" noChangeArrowheads="1"/>
          </p:cNvSpPr>
          <p:nvPr/>
        </p:nvSpPr>
        <p:spPr bwMode="auto">
          <a:xfrm>
            <a:off x="2267267" y="3110706"/>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21" name="Line 5"/>
          <p:cNvSpPr>
            <a:spLocks noChangeShapeType="1"/>
          </p:cNvSpPr>
          <p:nvPr/>
        </p:nvSpPr>
        <p:spPr bwMode="auto">
          <a:xfrm flipH="1" flipV="1">
            <a:off x="3044348" y="1828800"/>
            <a:ext cx="0" cy="128190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3" name="Text Box 7"/>
          <p:cNvSpPr txBox="1">
            <a:spLocks noChangeArrowheads="1"/>
          </p:cNvSpPr>
          <p:nvPr/>
        </p:nvSpPr>
        <p:spPr bwMode="auto">
          <a:xfrm>
            <a:off x="6248400" y="3564623"/>
            <a:ext cx="1658938"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Community </a:t>
            </a:r>
            <a:r>
              <a:rPr lang="en-US" sz="1800" b="1" dirty="0"/>
              <a:t>Colleges</a:t>
            </a:r>
            <a:endParaRPr lang="en-US" sz="1800" dirty="0">
              <a:latin typeface="Times New Roman" pitchFamily="18" charset="0"/>
            </a:endParaRPr>
          </a:p>
        </p:txBody>
      </p:sp>
      <p:sp>
        <p:nvSpPr>
          <p:cNvPr id="9224" name="Text Box 8"/>
          <p:cNvSpPr txBox="1">
            <a:spLocks noChangeArrowheads="1"/>
          </p:cNvSpPr>
          <p:nvPr/>
        </p:nvSpPr>
        <p:spPr bwMode="auto">
          <a:xfrm>
            <a:off x="1714500" y="990600"/>
            <a:ext cx="2114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9225" name="Text Box 10"/>
          <p:cNvSpPr txBox="1">
            <a:spLocks noChangeArrowheads="1"/>
          </p:cNvSpPr>
          <p:nvPr/>
        </p:nvSpPr>
        <p:spPr bwMode="auto">
          <a:xfrm>
            <a:off x="381000" y="5070744"/>
            <a:ext cx="845820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a:t>
            </a:r>
            <a:r>
              <a:rPr lang="en-US" sz="1600" dirty="0" smtClean="0"/>
              <a:t>One statewide governing board for universities. Governing Board for Community Colleges.  Each University has Board with power delegated by Statewide Governing Board </a:t>
            </a:r>
            <a:endParaRPr lang="en-US" sz="1600" dirty="0"/>
          </a:p>
          <a:p>
            <a:r>
              <a:rPr lang="en-US" sz="1600" b="1" dirty="0"/>
              <a:t>States</a:t>
            </a:r>
            <a:r>
              <a:rPr lang="en-US" sz="1600" dirty="0"/>
              <a:t>: </a:t>
            </a:r>
            <a:r>
              <a:rPr lang="en-US" sz="1600" dirty="0" smtClean="0"/>
              <a:t>North Carolina</a:t>
            </a:r>
            <a:endParaRPr lang="en-US" sz="1600" dirty="0"/>
          </a:p>
          <a:p>
            <a:endParaRPr lang="en-US" sz="1600" dirty="0"/>
          </a:p>
        </p:txBody>
      </p:sp>
      <p:sp>
        <p:nvSpPr>
          <p:cNvPr id="9226" name="Rectangle 11"/>
          <p:cNvSpPr>
            <a:spLocks noChangeArrowheads="1"/>
          </p:cNvSpPr>
          <p:nvPr/>
        </p:nvSpPr>
        <p:spPr bwMode="auto">
          <a:xfrm>
            <a:off x="5629275" y="914400"/>
            <a:ext cx="28956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27" name="Line 14"/>
          <p:cNvSpPr>
            <a:spLocks noChangeShapeType="1"/>
          </p:cNvSpPr>
          <p:nvPr/>
        </p:nvSpPr>
        <p:spPr bwMode="auto">
          <a:xfrm>
            <a:off x="7010400" y="1828800"/>
            <a:ext cx="0" cy="1066800"/>
          </a:xfrm>
          <a:prstGeom prst="line">
            <a:avLst/>
          </a:prstGeom>
          <a:noFill/>
          <a:ln w="22225">
            <a:solidFill>
              <a:schemeClr val="tx1"/>
            </a:solidFill>
            <a:prstDash val="solid"/>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8" name="Text Box 16"/>
          <p:cNvSpPr txBox="1">
            <a:spLocks noChangeArrowheads="1"/>
          </p:cNvSpPr>
          <p:nvPr/>
        </p:nvSpPr>
        <p:spPr bwMode="auto">
          <a:xfrm>
            <a:off x="6010912" y="1064310"/>
            <a:ext cx="2133918"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State-Level</a:t>
            </a:r>
          </a:p>
          <a:p>
            <a:pPr algn="ctr"/>
            <a:r>
              <a:rPr lang="en-US" sz="1800" b="1" dirty="0"/>
              <a:t> </a:t>
            </a:r>
            <a:r>
              <a:rPr lang="en-US" sz="1800" b="1" dirty="0" smtClean="0"/>
              <a:t>Governing Board</a:t>
            </a:r>
            <a:endParaRPr lang="en-US" sz="1800" b="1" dirty="0"/>
          </a:p>
        </p:txBody>
      </p:sp>
      <p:sp>
        <p:nvSpPr>
          <p:cNvPr id="9229" name="Text Box 17"/>
          <p:cNvSpPr txBox="1">
            <a:spLocks noChangeArrowheads="1"/>
          </p:cNvSpPr>
          <p:nvPr/>
        </p:nvSpPr>
        <p:spPr bwMode="auto">
          <a:xfrm>
            <a:off x="2236787" y="3195549"/>
            <a:ext cx="15240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Universities</a:t>
            </a:r>
          </a:p>
          <a:p>
            <a:pPr algn="ctr"/>
            <a:r>
              <a:rPr lang="en-US" sz="1800" b="1" dirty="0" smtClean="0"/>
              <a:t>(Each University Has Board)</a:t>
            </a:r>
            <a:endParaRPr lang="en-US" sz="1800" b="1" dirty="0"/>
          </a:p>
        </p:txBody>
      </p:sp>
      <p:sp>
        <p:nvSpPr>
          <p:cNvPr id="9230" name="AutoShape 18"/>
          <p:cNvSpPr>
            <a:spLocks noChangeAspect="1" noChangeArrowheads="1"/>
          </p:cNvSpPr>
          <p:nvPr/>
        </p:nvSpPr>
        <p:spPr bwMode="auto">
          <a:xfrm>
            <a:off x="6248400" y="2895600"/>
            <a:ext cx="1600200"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spcBef>
                <a:spcPct val="50000"/>
              </a:spcBef>
            </a:pPr>
            <a:endParaRPr lang="en-US" sz="1800" b="1"/>
          </a:p>
        </p:txBody>
      </p:sp>
      <p:sp>
        <p:nvSpPr>
          <p:cNvPr id="2" name="TextBox 1"/>
          <p:cNvSpPr txBox="1"/>
          <p:nvPr/>
        </p:nvSpPr>
        <p:spPr>
          <a:xfrm>
            <a:off x="381000" y="226367"/>
            <a:ext cx="2172390" cy="461665"/>
          </a:xfrm>
          <a:prstGeom prst="rect">
            <a:avLst/>
          </a:prstGeom>
          <a:noFill/>
        </p:spPr>
        <p:txBody>
          <a:bodyPr wrap="none" rtlCol="0">
            <a:spAutoFit/>
          </a:bodyPr>
          <a:lstStyle/>
          <a:p>
            <a:r>
              <a:rPr lang="en-US" dirty="0" smtClean="0"/>
              <a:t>North Carolina</a:t>
            </a:r>
            <a:endParaRPr lang="en-US" dirty="0"/>
          </a:p>
        </p:txBody>
      </p:sp>
    </p:spTree>
    <p:extLst>
      <p:ext uri="{BB962C8B-B14F-4D97-AF65-F5344CB8AC3E}">
        <p14:creationId xmlns:p14="http://schemas.microsoft.com/office/powerpoint/2010/main" xmlns="" val="4005916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971800" y="914400"/>
            <a:ext cx="31242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171" name="Oval 3"/>
          <p:cNvSpPr>
            <a:spLocks noChangeAspect="1" noChangeArrowheads="1"/>
          </p:cNvSpPr>
          <p:nvPr/>
        </p:nvSpPr>
        <p:spPr bwMode="auto">
          <a:xfrm>
            <a:off x="2590800" y="30480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172" name="AutoShape 4"/>
          <p:cNvSpPr>
            <a:spLocks noChangeAspect="1" noChangeArrowheads="1"/>
          </p:cNvSpPr>
          <p:nvPr/>
        </p:nvSpPr>
        <p:spPr bwMode="auto">
          <a:xfrm>
            <a:off x="4800600" y="2895600"/>
            <a:ext cx="1752600"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spcBef>
                <a:spcPct val="50000"/>
              </a:spcBef>
            </a:pPr>
            <a:r>
              <a:rPr lang="en-US" sz="1800" b="1"/>
              <a:t>2-year</a:t>
            </a:r>
          </a:p>
          <a:p>
            <a:pPr algn="ctr">
              <a:spcBef>
                <a:spcPct val="50000"/>
              </a:spcBef>
            </a:pPr>
            <a:r>
              <a:rPr lang="en-US" sz="1800" b="1"/>
              <a:t>Campuses </a:t>
            </a:r>
          </a:p>
        </p:txBody>
      </p:sp>
      <p:sp>
        <p:nvSpPr>
          <p:cNvPr id="7173" name="Line 5"/>
          <p:cNvSpPr>
            <a:spLocks noChangeShapeType="1"/>
          </p:cNvSpPr>
          <p:nvPr/>
        </p:nvSpPr>
        <p:spPr bwMode="auto">
          <a:xfrm flipH="1">
            <a:off x="3581400" y="1828800"/>
            <a:ext cx="990600" cy="1219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174" name="Line 6"/>
          <p:cNvSpPr>
            <a:spLocks noChangeShapeType="1"/>
          </p:cNvSpPr>
          <p:nvPr/>
        </p:nvSpPr>
        <p:spPr bwMode="auto">
          <a:xfrm>
            <a:off x="4572000" y="1828800"/>
            <a:ext cx="1143000" cy="1066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175" name="Text Box 7"/>
          <p:cNvSpPr txBox="1">
            <a:spLocks noChangeArrowheads="1"/>
          </p:cNvSpPr>
          <p:nvPr/>
        </p:nvSpPr>
        <p:spPr bwMode="auto">
          <a:xfrm>
            <a:off x="2514600" y="3429000"/>
            <a:ext cx="165893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Two or More Universities</a:t>
            </a:r>
          </a:p>
          <a:p>
            <a:pPr algn="ctr"/>
            <a:endParaRPr lang="en-US" sz="1800">
              <a:latin typeface="Times New Roman" pitchFamily="18" charset="0"/>
            </a:endParaRPr>
          </a:p>
        </p:txBody>
      </p:sp>
      <p:sp>
        <p:nvSpPr>
          <p:cNvPr id="7176" name="Text Box 8"/>
          <p:cNvSpPr txBox="1">
            <a:spLocks noChangeArrowheads="1"/>
          </p:cNvSpPr>
          <p:nvPr/>
        </p:nvSpPr>
        <p:spPr bwMode="auto">
          <a:xfrm>
            <a:off x="3505200" y="990600"/>
            <a:ext cx="2114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7178" name="Text Box 10"/>
          <p:cNvSpPr txBox="1">
            <a:spLocks noChangeArrowheads="1"/>
          </p:cNvSpPr>
          <p:nvPr/>
        </p:nvSpPr>
        <p:spPr bwMode="auto">
          <a:xfrm>
            <a:off x="381000" y="4953000"/>
            <a:ext cx="8458200" cy="155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a:t>Explanation</a:t>
            </a:r>
            <a:r>
              <a:rPr lang="en-US" sz="1600"/>
              <a:t>: All public institutions are under a single statewide board. The board has governing responsibility for universities, but only coordinating responsibility for locally governed community colleges. No other state higher education planning or regulatory agency between board and Governor and Legislature.</a:t>
            </a:r>
          </a:p>
          <a:p>
            <a:r>
              <a:rPr lang="en-US" sz="1600" b="1"/>
              <a:t>States</a:t>
            </a:r>
            <a:r>
              <a:rPr lang="en-US" sz="1600"/>
              <a:t>: Kansas </a:t>
            </a:r>
          </a:p>
          <a:p>
            <a:endParaRPr lang="en-US" sz="1600"/>
          </a:p>
        </p:txBody>
      </p:sp>
      <p:sp>
        <p:nvSpPr>
          <p:cNvPr id="2" name="TextBox 1"/>
          <p:cNvSpPr txBox="1"/>
          <p:nvPr/>
        </p:nvSpPr>
        <p:spPr>
          <a:xfrm>
            <a:off x="609600" y="378767"/>
            <a:ext cx="1212191" cy="461665"/>
          </a:xfrm>
          <a:prstGeom prst="rect">
            <a:avLst/>
          </a:prstGeom>
          <a:noFill/>
        </p:spPr>
        <p:txBody>
          <a:bodyPr wrap="none" rtlCol="0">
            <a:spAutoFit/>
          </a:bodyPr>
          <a:lstStyle/>
          <a:p>
            <a:r>
              <a:rPr lang="en-US" dirty="0" smtClean="0"/>
              <a:t>Kansas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990600" y="914400"/>
            <a:ext cx="35814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19" name="Oval 3"/>
          <p:cNvSpPr>
            <a:spLocks noChangeAspect="1" noChangeArrowheads="1"/>
          </p:cNvSpPr>
          <p:nvPr/>
        </p:nvSpPr>
        <p:spPr bwMode="auto">
          <a:xfrm>
            <a:off x="914400" y="30480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20" name="AutoShape 4"/>
          <p:cNvSpPr>
            <a:spLocks noChangeAspect="1" noChangeArrowheads="1"/>
          </p:cNvSpPr>
          <p:nvPr/>
        </p:nvSpPr>
        <p:spPr bwMode="auto">
          <a:xfrm>
            <a:off x="2971800" y="2819400"/>
            <a:ext cx="1600200"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spcBef>
                <a:spcPct val="50000"/>
              </a:spcBef>
            </a:pPr>
            <a:r>
              <a:rPr lang="en-US" sz="1800" b="1"/>
              <a:t>2-Year</a:t>
            </a:r>
          </a:p>
          <a:p>
            <a:pPr algn="ctr">
              <a:spcBef>
                <a:spcPct val="50000"/>
              </a:spcBef>
            </a:pPr>
            <a:r>
              <a:rPr lang="en-US" sz="1800" b="1"/>
              <a:t>Colleges </a:t>
            </a:r>
          </a:p>
        </p:txBody>
      </p:sp>
      <p:sp>
        <p:nvSpPr>
          <p:cNvPr id="9221" name="Line 5"/>
          <p:cNvSpPr>
            <a:spLocks noChangeShapeType="1"/>
          </p:cNvSpPr>
          <p:nvPr/>
        </p:nvSpPr>
        <p:spPr bwMode="auto">
          <a:xfrm flipH="1">
            <a:off x="1676400" y="1828800"/>
            <a:ext cx="990600" cy="1219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2" name="Line 6"/>
          <p:cNvSpPr>
            <a:spLocks noChangeShapeType="1"/>
          </p:cNvSpPr>
          <p:nvPr/>
        </p:nvSpPr>
        <p:spPr bwMode="auto">
          <a:xfrm>
            <a:off x="2667000" y="1828800"/>
            <a:ext cx="1143000" cy="10668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3" name="Text Box 7"/>
          <p:cNvSpPr txBox="1">
            <a:spLocks noChangeArrowheads="1"/>
          </p:cNvSpPr>
          <p:nvPr/>
        </p:nvSpPr>
        <p:spPr bwMode="auto">
          <a:xfrm>
            <a:off x="6248400" y="3567113"/>
            <a:ext cx="1658938"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Technical Colleges</a:t>
            </a:r>
            <a:endParaRPr lang="en-US" sz="1800">
              <a:latin typeface="Times New Roman" pitchFamily="18" charset="0"/>
            </a:endParaRPr>
          </a:p>
        </p:txBody>
      </p:sp>
      <p:sp>
        <p:nvSpPr>
          <p:cNvPr id="9224" name="Text Box 8"/>
          <p:cNvSpPr txBox="1">
            <a:spLocks noChangeArrowheads="1"/>
          </p:cNvSpPr>
          <p:nvPr/>
        </p:nvSpPr>
        <p:spPr bwMode="auto">
          <a:xfrm>
            <a:off x="1714500" y="990600"/>
            <a:ext cx="2114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9225" name="Text Box 10"/>
          <p:cNvSpPr txBox="1">
            <a:spLocks noChangeArrowheads="1"/>
          </p:cNvSpPr>
          <p:nvPr/>
        </p:nvSpPr>
        <p:spPr bwMode="auto">
          <a:xfrm>
            <a:off x="381000" y="5075238"/>
            <a:ext cx="8458200" cy="1314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a:t>Explanation</a:t>
            </a:r>
            <a:r>
              <a:rPr lang="en-US" sz="1600"/>
              <a:t>: Two separate boards govern public institutions, one board for the research university and other university campuses as well as 2-year (primarily transfer) colleges, and the other board for technical colleges. </a:t>
            </a:r>
          </a:p>
          <a:p>
            <a:r>
              <a:rPr lang="en-US" sz="1600" b="1"/>
              <a:t>States</a:t>
            </a:r>
            <a:r>
              <a:rPr lang="en-US" sz="1600"/>
              <a:t>: Georgia and Wisconsin </a:t>
            </a:r>
          </a:p>
          <a:p>
            <a:endParaRPr lang="en-US" sz="1600"/>
          </a:p>
        </p:txBody>
      </p:sp>
      <p:sp>
        <p:nvSpPr>
          <p:cNvPr id="9226" name="Rectangle 11"/>
          <p:cNvSpPr>
            <a:spLocks noChangeArrowheads="1"/>
          </p:cNvSpPr>
          <p:nvPr/>
        </p:nvSpPr>
        <p:spPr bwMode="auto">
          <a:xfrm>
            <a:off x="5638800" y="1219200"/>
            <a:ext cx="28956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27" name="Line 14"/>
          <p:cNvSpPr>
            <a:spLocks noChangeShapeType="1"/>
          </p:cNvSpPr>
          <p:nvPr/>
        </p:nvSpPr>
        <p:spPr bwMode="auto">
          <a:xfrm>
            <a:off x="7010400" y="2057400"/>
            <a:ext cx="0" cy="7620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8" name="Text Box 16"/>
          <p:cNvSpPr txBox="1">
            <a:spLocks noChangeArrowheads="1"/>
          </p:cNvSpPr>
          <p:nvPr/>
        </p:nvSpPr>
        <p:spPr bwMode="auto">
          <a:xfrm>
            <a:off x="6019800" y="1371600"/>
            <a:ext cx="2114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9229" name="Text Box 17"/>
          <p:cNvSpPr txBox="1">
            <a:spLocks noChangeArrowheads="1"/>
          </p:cNvSpPr>
          <p:nvPr/>
        </p:nvSpPr>
        <p:spPr bwMode="auto">
          <a:xfrm>
            <a:off x="914400" y="3429000"/>
            <a:ext cx="15240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Universities</a:t>
            </a:r>
          </a:p>
        </p:txBody>
      </p:sp>
      <p:sp>
        <p:nvSpPr>
          <p:cNvPr id="9230" name="AutoShape 18"/>
          <p:cNvSpPr>
            <a:spLocks noChangeAspect="1" noChangeArrowheads="1"/>
          </p:cNvSpPr>
          <p:nvPr/>
        </p:nvSpPr>
        <p:spPr bwMode="auto">
          <a:xfrm>
            <a:off x="6248400" y="2895600"/>
            <a:ext cx="1600200"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spcBef>
                <a:spcPct val="50000"/>
              </a:spcBef>
            </a:pPr>
            <a:endParaRPr lang="en-US" sz="1800" b="1"/>
          </a:p>
        </p:txBody>
      </p:sp>
      <p:sp>
        <p:nvSpPr>
          <p:cNvPr id="2" name="TextBox 1"/>
          <p:cNvSpPr txBox="1"/>
          <p:nvPr/>
        </p:nvSpPr>
        <p:spPr>
          <a:xfrm>
            <a:off x="381000" y="256847"/>
            <a:ext cx="3367140" cy="461665"/>
          </a:xfrm>
          <a:prstGeom prst="rect">
            <a:avLst/>
          </a:prstGeom>
          <a:noFill/>
        </p:spPr>
        <p:txBody>
          <a:bodyPr wrap="none" rtlCol="0">
            <a:spAutoFit/>
          </a:bodyPr>
          <a:lstStyle/>
          <a:p>
            <a:r>
              <a:rPr lang="en-US" dirty="0" smtClean="0"/>
              <a:t>Georgia and Wisconsin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715000" y="1295400"/>
            <a:ext cx="28956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267" name="Rectangle 3"/>
          <p:cNvSpPr>
            <a:spLocks noChangeArrowheads="1"/>
          </p:cNvSpPr>
          <p:nvPr/>
        </p:nvSpPr>
        <p:spPr bwMode="auto">
          <a:xfrm>
            <a:off x="228600" y="1295400"/>
            <a:ext cx="31242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269" name="AutoShape 5"/>
          <p:cNvSpPr>
            <a:spLocks noChangeAspect="1" noChangeArrowheads="1"/>
          </p:cNvSpPr>
          <p:nvPr/>
        </p:nvSpPr>
        <p:spPr bwMode="auto">
          <a:xfrm>
            <a:off x="6324600" y="3429000"/>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r>
              <a:rPr lang="en-US" sz="1800" b="1" dirty="0" smtClean="0"/>
              <a:t>Locally Governed </a:t>
            </a:r>
          </a:p>
          <a:p>
            <a:pPr algn="ctr"/>
            <a:r>
              <a:rPr lang="en-US" sz="1800" b="1" dirty="0" smtClean="0"/>
              <a:t>Community</a:t>
            </a:r>
          </a:p>
          <a:p>
            <a:pPr algn="ctr"/>
            <a:r>
              <a:rPr lang="en-US" sz="1800" b="1" dirty="0" smtClean="0"/>
              <a:t> Colleges</a:t>
            </a:r>
            <a:endParaRPr lang="en-US" sz="1800" b="1" dirty="0"/>
          </a:p>
        </p:txBody>
      </p:sp>
      <p:sp>
        <p:nvSpPr>
          <p:cNvPr id="11270" name="Line 6"/>
          <p:cNvSpPr>
            <a:spLocks noChangeShapeType="1"/>
          </p:cNvSpPr>
          <p:nvPr/>
        </p:nvSpPr>
        <p:spPr bwMode="auto">
          <a:xfrm flipH="1">
            <a:off x="2061843" y="2255520"/>
            <a:ext cx="17462" cy="1219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72" name="Text Box 8"/>
          <p:cNvSpPr txBox="1">
            <a:spLocks noChangeArrowheads="1"/>
          </p:cNvSpPr>
          <p:nvPr/>
        </p:nvSpPr>
        <p:spPr bwMode="auto">
          <a:xfrm>
            <a:off x="914400" y="4114800"/>
            <a:ext cx="165893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endParaRPr lang="en-US" sz="1800">
              <a:latin typeface="Times New Roman" pitchFamily="18" charset="0"/>
            </a:endParaRPr>
          </a:p>
        </p:txBody>
      </p:sp>
      <p:sp>
        <p:nvSpPr>
          <p:cNvPr id="11273" name="Text Box 9"/>
          <p:cNvSpPr txBox="1">
            <a:spLocks noChangeArrowheads="1"/>
          </p:cNvSpPr>
          <p:nvPr/>
        </p:nvSpPr>
        <p:spPr bwMode="auto">
          <a:xfrm>
            <a:off x="1143000" y="1447800"/>
            <a:ext cx="2114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11274" name="Text Box 10"/>
          <p:cNvSpPr txBox="1">
            <a:spLocks noChangeArrowheads="1"/>
          </p:cNvSpPr>
          <p:nvPr/>
        </p:nvSpPr>
        <p:spPr bwMode="auto">
          <a:xfrm>
            <a:off x="5410200" y="1371600"/>
            <a:ext cx="3429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State-Level</a:t>
            </a:r>
          </a:p>
          <a:p>
            <a:pPr algn="ctr"/>
            <a:r>
              <a:rPr lang="en-US" sz="1800" b="1" dirty="0"/>
              <a:t> </a:t>
            </a:r>
            <a:r>
              <a:rPr lang="en-US" sz="1800" b="1" dirty="0" smtClean="0"/>
              <a:t>Coordinating Board</a:t>
            </a:r>
            <a:endParaRPr lang="en-US" sz="1800" b="1" dirty="0"/>
          </a:p>
        </p:txBody>
      </p:sp>
      <p:sp>
        <p:nvSpPr>
          <p:cNvPr id="11276" name="Text Box 12"/>
          <p:cNvSpPr txBox="1">
            <a:spLocks noChangeArrowheads="1"/>
          </p:cNvSpPr>
          <p:nvPr/>
        </p:nvSpPr>
        <p:spPr bwMode="auto">
          <a:xfrm>
            <a:off x="595313" y="5221556"/>
            <a:ext cx="8091487"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a:t>
            </a:r>
            <a:r>
              <a:rPr lang="en-US" sz="1600" dirty="0" smtClean="0"/>
              <a:t> Statewide governing board for universities and statewide coordinating board for locally governed community colleges. </a:t>
            </a:r>
            <a:r>
              <a:rPr lang="en-US" sz="1600" dirty="0"/>
              <a:t>Planning/service agency has </a:t>
            </a:r>
            <a:r>
              <a:rPr lang="en-US" sz="1600" dirty="0" smtClean="0"/>
              <a:t>only voluntary coordinating </a:t>
            </a:r>
            <a:r>
              <a:rPr lang="en-US" sz="1600" dirty="0"/>
              <a:t>authority related to </a:t>
            </a:r>
            <a:r>
              <a:rPr lang="en-US" sz="1600" dirty="0" smtClean="0"/>
              <a:t>university system and community colleges</a:t>
            </a:r>
            <a:endParaRPr lang="en-US" sz="1600" dirty="0"/>
          </a:p>
          <a:p>
            <a:r>
              <a:rPr lang="en-US" sz="1600" b="1" dirty="0" smtClean="0"/>
              <a:t>States</a:t>
            </a:r>
            <a:r>
              <a:rPr lang="en-US" sz="1600" dirty="0" smtClean="0"/>
              <a:t>: Florida.  Coordinating entity for community colleges (now called “colleges” because some offer bachelor’s degrees) is the State Education Department</a:t>
            </a:r>
            <a:endParaRPr lang="en-US" sz="1600" dirty="0"/>
          </a:p>
        </p:txBody>
      </p:sp>
      <p:sp>
        <p:nvSpPr>
          <p:cNvPr id="11277" name="Oval 13"/>
          <p:cNvSpPr>
            <a:spLocks noChangeAspect="1" noChangeArrowheads="1"/>
          </p:cNvSpPr>
          <p:nvPr/>
        </p:nvSpPr>
        <p:spPr bwMode="auto">
          <a:xfrm>
            <a:off x="1219200" y="34290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279" name="Rectangle 15"/>
          <p:cNvSpPr>
            <a:spLocks noChangeArrowheads="1"/>
          </p:cNvSpPr>
          <p:nvPr/>
        </p:nvSpPr>
        <p:spPr bwMode="auto">
          <a:xfrm>
            <a:off x="372088" y="3822592"/>
            <a:ext cx="328808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ctr"/>
            <a:r>
              <a:rPr lang="en-US" sz="1800" b="1" dirty="0" smtClean="0"/>
              <a:t>Universities</a:t>
            </a:r>
          </a:p>
          <a:p>
            <a:pPr algn="ctr"/>
            <a:r>
              <a:rPr lang="en-US" sz="1800" b="1" dirty="0" smtClean="0"/>
              <a:t>(Each University Has Board)</a:t>
            </a:r>
            <a:endParaRPr lang="en-US" sz="1800" b="1" dirty="0"/>
          </a:p>
        </p:txBody>
      </p:sp>
      <p:sp>
        <p:nvSpPr>
          <p:cNvPr id="11280" name="Line 16"/>
          <p:cNvSpPr>
            <a:spLocks noChangeShapeType="1"/>
          </p:cNvSpPr>
          <p:nvPr/>
        </p:nvSpPr>
        <p:spPr bwMode="auto">
          <a:xfrm>
            <a:off x="7224712" y="2209800"/>
            <a:ext cx="0" cy="121920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1" name="AutoShape 17"/>
          <p:cNvSpPr>
            <a:spLocks noChangeAspect="1" noChangeArrowheads="1"/>
          </p:cNvSpPr>
          <p:nvPr/>
        </p:nvSpPr>
        <p:spPr bwMode="auto">
          <a:xfrm>
            <a:off x="3657600" y="1981200"/>
            <a:ext cx="1828800" cy="1828800"/>
          </a:xfrm>
          <a:prstGeom prst="diamond">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282" name="Text Box 19"/>
          <p:cNvSpPr txBox="1">
            <a:spLocks noChangeArrowheads="1"/>
          </p:cNvSpPr>
          <p:nvPr/>
        </p:nvSpPr>
        <p:spPr bwMode="auto">
          <a:xfrm>
            <a:off x="3665996" y="2712035"/>
            <a:ext cx="1678666"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600" b="1" dirty="0" smtClean="0"/>
              <a:t>Planning Entity</a:t>
            </a:r>
            <a:endParaRPr lang="en-US" sz="1600" b="1" dirty="0"/>
          </a:p>
        </p:txBody>
      </p:sp>
      <p:sp>
        <p:nvSpPr>
          <p:cNvPr id="2" name="TextBox 1"/>
          <p:cNvSpPr txBox="1"/>
          <p:nvPr/>
        </p:nvSpPr>
        <p:spPr>
          <a:xfrm>
            <a:off x="350784" y="500687"/>
            <a:ext cx="1127232" cy="461665"/>
          </a:xfrm>
          <a:prstGeom prst="rect">
            <a:avLst/>
          </a:prstGeom>
          <a:noFill/>
        </p:spPr>
        <p:txBody>
          <a:bodyPr wrap="none" rtlCol="0">
            <a:spAutoFit/>
          </a:bodyPr>
          <a:lstStyle/>
          <a:p>
            <a:r>
              <a:rPr lang="en-US" dirty="0" smtClean="0"/>
              <a:t>Florida</a:t>
            </a:r>
            <a:endParaRPr lang="en-US" dirty="0"/>
          </a:p>
        </p:txBody>
      </p:sp>
    </p:spTree>
    <p:extLst>
      <p:ext uri="{BB962C8B-B14F-4D97-AF65-F5344CB8AC3E}">
        <p14:creationId xmlns:p14="http://schemas.microsoft.com/office/powerpoint/2010/main" xmlns="" val="1341416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029200" y="1295400"/>
            <a:ext cx="28956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291" name="Rectangle 3"/>
          <p:cNvSpPr>
            <a:spLocks noChangeArrowheads="1"/>
          </p:cNvSpPr>
          <p:nvPr/>
        </p:nvSpPr>
        <p:spPr bwMode="auto">
          <a:xfrm>
            <a:off x="1066800" y="1295400"/>
            <a:ext cx="31242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292" name="Oval 4"/>
          <p:cNvSpPr>
            <a:spLocks noChangeAspect="1" noChangeArrowheads="1"/>
          </p:cNvSpPr>
          <p:nvPr/>
        </p:nvSpPr>
        <p:spPr bwMode="auto">
          <a:xfrm>
            <a:off x="1752600" y="31242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293" name="AutoShape 6"/>
          <p:cNvSpPr>
            <a:spLocks noChangeAspect="1" noChangeArrowheads="1"/>
          </p:cNvSpPr>
          <p:nvPr/>
        </p:nvSpPr>
        <p:spPr bwMode="auto">
          <a:xfrm>
            <a:off x="5562600" y="2971800"/>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r>
              <a:rPr lang="en-US" sz="1800" b="1" dirty="0" smtClean="0"/>
              <a:t>Tech</a:t>
            </a:r>
            <a:endParaRPr lang="en-US" sz="1800" b="1" dirty="0"/>
          </a:p>
          <a:p>
            <a:pPr algn="ctr"/>
            <a:r>
              <a:rPr lang="en-US" sz="1800" b="1" dirty="0" smtClean="0"/>
              <a:t>Institutes</a:t>
            </a:r>
            <a:endParaRPr lang="en-US" sz="1800" b="1" dirty="0"/>
          </a:p>
        </p:txBody>
      </p:sp>
      <p:sp>
        <p:nvSpPr>
          <p:cNvPr id="12294" name="Line 7"/>
          <p:cNvSpPr>
            <a:spLocks noChangeShapeType="1"/>
          </p:cNvSpPr>
          <p:nvPr/>
        </p:nvSpPr>
        <p:spPr bwMode="auto">
          <a:xfrm flipH="1">
            <a:off x="2514600" y="2209800"/>
            <a:ext cx="0" cy="91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5" name="Line 9"/>
          <p:cNvSpPr>
            <a:spLocks noChangeShapeType="1"/>
          </p:cNvSpPr>
          <p:nvPr/>
        </p:nvSpPr>
        <p:spPr bwMode="auto">
          <a:xfrm flipH="1">
            <a:off x="6477000" y="2209800"/>
            <a:ext cx="0" cy="838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6" name="Text Box 10"/>
          <p:cNvSpPr txBox="1">
            <a:spLocks noChangeArrowheads="1"/>
          </p:cNvSpPr>
          <p:nvPr/>
        </p:nvSpPr>
        <p:spPr bwMode="auto">
          <a:xfrm>
            <a:off x="1752600" y="3429000"/>
            <a:ext cx="165893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Two or More Universities</a:t>
            </a:r>
          </a:p>
          <a:p>
            <a:pPr algn="ctr"/>
            <a:endParaRPr lang="en-US" sz="1800">
              <a:latin typeface="Times New Roman" pitchFamily="18" charset="0"/>
            </a:endParaRPr>
          </a:p>
        </p:txBody>
      </p:sp>
      <p:sp>
        <p:nvSpPr>
          <p:cNvPr id="12297" name="Text Box 11"/>
          <p:cNvSpPr txBox="1">
            <a:spLocks noChangeArrowheads="1"/>
          </p:cNvSpPr>
          <p:nvPr/>
        </p:nvSpPr>
        <p:spPr bwMode="auto">
          <a:xfrm>
            <a:off x="1573213" y="1431925"/>
            <a:ext cx="2114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12298" name="Text Box 12"/>
          <p:cNvSpPr txBox="1">
            <a:spLocks noChangeArrowheads="1"/>
          </p:cNvSpPr>
          <p:nvPr/>
        </p:nvSpPr>
        <p:spPr bwMode="auto">
          <a:xfrm>
            <a:off x="4876800" y="1429435"/>
            <a:ext cx="34290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State Department of Education</a:t>
            </a:r>
            <a:endParaRPr lang="en-US" sz="1800" b="1" dirty="0"/>
          </a:p>
        </p:txBody>
      </p:sp>
      <p:sp>
        <p:nvSpPr>
          <p:cNvPr id="12300" name="Text Box 14"/>
          <p:cNvSpPr txBox="1">
            <a:spLocks noChangeArrowheads="1"/>
          </p:cNvSpPr>
          <p:nvPr/>
        </p:nvSpPr>
        <p:spPr bwMode="auto">
          <a:xfrm>
            <a:off x="304800" y="5286802"/>
            <a:ext cx="86106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a:t>
            </a:r>
            <a:r>
              <a:rPr lang="en-US" sz="1600" dirty="0" smtClean="0"/>
              <a:t>One state-level board for universities. Postsecondary technical institutes regulated by state education department. </a:t>
            </a:r>
            <a:endParaRPr lang="en-US" sz="1600" dirty="0"/>
          </a:p>
          <a:p>
            <a:r>
              <a:rPr lang="en-US" sz="1600" b="1" dirty="0"/>
              <a:t>States</a:t>
            </a:r>
            <a:r>
              <a:rPr lang="en-US" sz="1600" dirty="0" smtClean="0"/>
              <a:t>: South Dakota</a:t>
            </a:r>
            <a:endParaRPr lang="en-US" sz="1600" dirty="0"/>
          </a:p>
        </p:txBody>
      </p:sp>
      <p:sp>
        <p:nvSpPr>
          <p:cNvPr id="2" name="TextBox 1"/>
          <p:cNvSpPr txBox="1"/>
          <p:nvPr/>
        </p:nvSpPr>
        <p:spPr>
          <a:xfrm>
            <a:off x="685800" y="685800"/>
            <a:ext cx="2050561" cy="461665"/>
          </a:xfrm>
          <a:prstGeom prst="rect">
            <a:avLst/>
          </a:prstGeom>
          <a:noFill/>
        </p:spPr>
        <p:txBody>
          <a:bodyPr wrap="none" rtlCol="0">
            <a:spAutoFit/>
          </a:bodyPr>
          <a:lstStyle/>
          <a:p>
            <a:r>
              <a:rPr lang="en-US" dirty="0" smtClean="0"/>
              <a:t>South Dakota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276600" y="1295400"/>
            <a:ext cx="28956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5" name="Text Box 3"/>
          <p:cNvSpPr txBox="1">
            <a:spLocks noChangeArrowheads="1"/>
          </p:cNvSpPr>
          <p:nvPr/>
        </p:nvSpPr>
        <p:spPr bwMode="auto">
          <a:xfrm>
            <a:off x="3662363" y="1568450"/>
            <a:ext cx="20510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Governing Board</a:t>
            </a:r>
            <a:endParaRPr lang="en-US" sz="1800">
              <a:latin typeface="Times New Roman" pitchFamily="18" charset="0"/>
            </a:endParaRPr>
          </a:p>
        </p:txBody>
      </p:sp>
      <p:sp>
        <p:nvSpPr>
          <p:cNvPr id="3076" name="AutoShape 5"/>
          <p:cNvSpPr>
            <a:spLocks noChangeArrowheads="1"/>
          </p:cNvSpPr>
          <p:nvPr/>
        </p:nvSpPr>
        <p:spPr bwMode="auto">
          <a:xfrm>
            <a:off x="3124200" y="2514600"/>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7" name="Text Box 6"/>
          <p:cNvSpPr txBox="1">
            <a:spLocks noChangeArrowheads="1"/>
          </p:cNvSpPr>
          <p:nvPr/>
        </p:nvSpPr>
        <p:spPr bwMode="auto">
          <a:xfrm>
            <a:off x="3810000" y="2787650"/>
            <a:ext cx="16700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Coordinating </a:t>
            </a:r>
          </a:p>
          <a:p>
            <a:pPr algn="ctr"/>
            <a:r>
              <a:rPr lang="en-US" sz="1800" b="1"/>
              <a:t>Board</a:t>
            </a:r>
          </a:p>
        </p:txBody>
      </p:sp>
      <p:sp>
        <p:nvSpPr>
          <p:cNvPr id="3078" name="Oval 7"/>
          <p:cNvSpPr>
            <a:spLocks noChangeAspect="1" noChangeArrowheads="1"/>
          </p:cNvSpPr>
          <p:nvPr/>
        </p:nvSpPr>
        <p:spPr bwMode="auto">
          <a:xfrm>
            <a:off x="4013993" y="374904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9" name="Text Box 8"/>
          <p:cNvSpPr txBox="1">
            <a:spLocks noChangeArrowheads="1"/>
          </p:cNvSpPr>
          <p:nvPr/>
        </p:nvSpPr>
        <p:spPr bwMode="auto">
          <a:xfrm>
            <a:off x="4175760" y="4356417"/>
            <a:ext cx="12890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University</a:t>
            </a:r>
          </a:p>
        </p:txBody>
      </p:sp>
      <p:sp>
        <p:nvSpPr>
          <p:cNvPr id="3080" name="AutoShape 9"/>
          <p:cNvSpPr>
            <a:spLocks noChangeAspect="1" noChangeArrowheads="1"/>
          </p:cNvSpPr>
          <p:nvPr/>
        </p:nvSpPr>
        <p:spPr bwMode="auto">
          <a:xfrm>
            <a:off x="6270625" y="3547268"/>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81" name="Text Box 10"/>
          <p:cNvSpPr txBox="1">
            <a:spLocks noChangeArrowheads="1"/>
          </p:cNvSpPr>
          <p:nvPr/>
        </p:nvSpPr>
        <p:spPr bwMode="auto">
          <a:xfrm>
            <a:off x="1321752" y="4463256"/>
            <a:ext cx="1606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CC or</a:t>
            </a:r>
          </a:p>
          <a:p>
            <a:pPr algn="ctr"/>
            <a:r>
              <a:rPr lang="en-US" sz="1800" b="1" dirty="0"/>
              <a:t>Tech College</a:t>
            </a:r>
            <a:endParaRPr lang="en-US" sz="1800" dirty="0">
              <a:latin typeface="Times New Roman" pitchFamily="18" charset="0"/>
            </a:endParaRPr>
          </a:p>
        </p:txBody>
      </p:sp>
      <p:sp>
        <p:nvSpPr>
          <p:cNvPr id="3082" name="AutoShape 12"/>
          <p:cNvSpPr>
            <a:spLocks noChangeAspect="1" noChangeArrowheads="1"/>
          </p:cNvSpPr>
          <p:nvPr/>
        </p:nvSpPr>
        <p:spPr bwMode="auto">
          <a:xfrm>
            <a:off x="1224915" y="3761105"/>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83" name="Text Box 13"/>
          <p:cNvSpPr txBox="1">
            <a:spLocks noChangeArrowheads="1"/>
          </p:cNvSpPr>
          <p:nvPr/>
        </p:nvSpPr>
        <p:spPr bwMode="auto">
          <a:xfrm>
            <a:off x="6627813" y="3966686"/>
            <a:ext cx="1085850" cy="779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800" b="1"/>
              <a:t>2-yr</a:t>
            </a:r>
          </a:p>
          <a:p>
            <a:pPr algn="ctr">
              <a:spcBef>
                <a:spcPct val="50000"/>
              </a:spcBef>
            </a:pPr>
            <a:r>
              <a:rPr lang="en-US" sz="1800" b="1"/>
              <a:t>Campus</a:t>
            </a:r>
          </a:p>
        </p:txBody>
      </p:sp>
      <p:sp>
        <p:nvSpPr>
          <p:cNvPr id="3084" name="AutoShape 15"/>
          <p:cNvSpPr>
            <a:spLocks noChangeAspect="1" noChangeArrowheads="1"/>
          </p:cNvSpPr>
          <p:nvPr/>
        </p:nvSpPr>
        <p:spPr bwMode="auto">
          <a:xfrm>
            <a:off x="1295400" y="1600200"/>
            <a:ext cx="1828800" cy="1828800"/>
          </a:xfrm>
          <a:prstGeom prst="diamond">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85" name="Text Box 16"/>
          <p:cNvSpPr txBox="1">
            <a:spLocks noChangeArrowheads="1"/>
          </p:cNvSpPr>
          <p:nvPr/>
        </p:nvSpPr>
        <p:spPr bwMode="auto">
          <a:xfrm>
            <a:off x="1546225" y="2163763"/>
            <a:ext cx="1441450" cy="91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Planning or</a:t>
            </a:r>
          </a:p>
          <a:p>
            <a:pPr algn="ctr"/>
            <a:r>
              <a:rPr lang="en-US" sz="1800" b="1"/>
              <a:t>Regulatory</a:t>
            </a:r>
          </a:p>
          <a:p>
            <a:pPr algn="ctr"/>
            <a:r>
              <a:rPr lang="en-US" sz="1800" b="1"/>
              <a:t>Agency</a:t>
            </a:r>
          </a:p>
        </p:txBody>
      </p:sp>
      <p:cxnSp>
        <p:nvCxnSpPr>
          <p:cNvPr id="3" name="Straight Connector 2"/>
          <p:cNvCxnSpPr/>
          <p:nvPr/>
        </p:nvCxnSpPr>
        <p:spPr bwMode="auto">
          <a:xfrm>
            <a:off x="5943600" y="6248400"/>
            <a:ext cx="914400" cy="0"/>
          </a:xfrm>
          <a:prstGeom prst="line">
            <a:avLst/>
          </a:prstGeom>
          <a:solidFill>
            <a:schemeClr val="accent1"/>
          </a:solidFill>
          <a:ln w="15875" cap="flat" cmpd="sng" algn="ctr">
            <a:solidFill>
              <a:schemeClr val="tx1"/>
            </a:solidFill>
            <a:prstDash val="dash"/>
            <a:round/>
            <a:headEnd type="none" w="med" len="med"/>
            <a:tailEnd type="none" w="med" len="med"/>
          </a:ln>
          <a:effectLst/>
        </p:spPr>
      </p:cxnSp>
      <p:cxnSp>
        <p:nvCxnSpPr>
          <p:cNvPr id="5" name="Straight Connector 4"/>
          <p:cNvCxnSpPr/>
          <p:nvPr/>
        </p:nvCxnSpPr>
        <p:spPr bwMode="auto">
          <a:xfrm>
            <a:off x="5943600" y="5897880"/>
            <a:ext cx="914400" cy="0"/>
          </a:xfrm>
          <a:prstGeom prst="line">
            <a:avLst/>
          </a:prstGeom>
          <a:solidFill>
            <a:schemeClr val="accent1"/>
          </a:solidFill>
          <a:ln w="15875" cap="flat" cmpd="sng" algn="ctr">
            <a:solidFill>
              <a:schemeClr val="tx1"/>
            </a:solidFill>
            <a:prstDash val="solid"/>
            <a:round/>
            <a:headEnd type="none" w="med" len="med"/>
            <a:tailEnd type="none" w="med" len="med"/>
          </a:ln>
          <a:effectLst/>
        </p:spPr>
      </p:cxnSp>
      <p:sp>
        <p:nvSpPr>
          <p:cNvPr id="10" name="TextBox 9"/>
          <p:cNvSpPr txBox="1"/>
          <p:nvPr/>
        </p:nvSpPr>
        <p:spPr>
          <a:xfrm>
            <a:off x="1649413" y="5715000"/>
            <a:ext cx="3815398" cy="769441"/>
          </a:xfrm>
          <a:prstGeom prst="rect">
            <a:avLst/>
          </a:prstGeom>
          <a:noFill/>
        </p:spPr>
        <p:txBody>
          <a:bodyPr wrap="square" rtlCol="0">
            <a:spAutoFit/>
          </a:bodyPr>
          <a:lstStyle/>
          <a:p>
            <a:r>
              <a:rPr lang="en-US" sz="2000" b="1" dirty="0" smtClean="0"/>
              <a:t>Governing Relationship =</a:t>
            </a:r>
          </a:p>
          <a:p>
            <a:r>
              <a:rPr lang="en-US" sz="2000" b="1" dirty="0" smtClean="0"/>
              <a:t>Coordinating Relationship </a:t>
            </a:r>
            <a:r>
              <a:rPr lang="en-US" dirty="0" smtClean="0"/>
              <a:t>=</a:t>
            </a:r>
            <a:endParaRPr lang="en-US" dirty="0"/>
          </a:p>
        </p:txBody>
      </p:sp>
      <p:sp>
        <p:nvSpPr>
          <p:cNvPr id="11" name="TextBox 10"/>
          <p:cNvSpPr txBox="1"/>
          <p:nvPr/>
        </p:nvSpPr>
        <p:spPr>
          <a:xfrm>
            <a:off x="3557112" y="533400"/>
            <a:ext cx="2614818" cy="461665"/>
          </a:xfrm>
          <a:prstGeom prst="rect">
            <a:avLst/>
          </a:prstGeom>
          <a:noFill/>
        </p:spPr>
        <p:txBody>
          <a:bodyPr wrap="none" rtlCol="0">
            <a:spAutoFit/>
          </a:bodyPr>
          <a:lstStyle/>
          <a:p>
            <a:r>
              <a:rPr lang="en-US" dirty="0" smtClean="0"/>
              <a:t>Guide to Symbols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Coordinating Board States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3375393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105400" y="1676400"/>
            <a:ext cx="29718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0" name="AutoShape 4"/>
          <p:cNvSpPr>
            <a:spLocks noChangeArrowheads="1"/>
          </p:cNvSpPr>
          <p:nvPr/>
        </p:nvSpPr>
        <p:spPr bwMode="auto">
          <a:xfrm>
            <a:off x="4953000" y="1676400"/>
            <a:ext cx="3048000" cy="914400"/>
          </a:xfrm>
          <a:prstGeom prst="hexagon">
            <a:avLst>
              <a:gd name="adj" fmla="val 85463"/>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1" name="Oval 5"/>
          <p:cNvSpPr>
            <a:spLocks noChangeAspect="1" noChangeArrowheads="1"/>
          </p:cNvSpPr>
          <p:nvPr/>
        </p:nvSpPr>
        <p:spPr bwMode="auto">
          <a:xfrm>
            <a:off x="1112837" y="3387906"/>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2" name="AutoShape 6"/>
          <p:cNvSpPr>
            <a:spLocks noChangeAspect="1" noChangeArrowheads="1"/>
          </p:cNvSpPr>
          <p:nvPr/>
        </p:nvSpPr>
        <p:spPr bwMode="auto">
          <a:xfrm>
            <a:off x="5486400" y="2895600"/>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sz="1800" b="1"/>
          </a:p>
          <a:p>
            <a:pPr algn="ctr"/>
            <a:r>
              <a:rPr lang="en-US" sz="1800" b="1"/>
              <a:t>Community</a:t>
            </a:r>
          </a:p>
          <a:p>
            <a:pPr algn="ctr"/>
            <a:r>
              <a:rPr lang="en-US" sz="1800" b="1"/>
              <a:t>Colleges</a:t>
            </a:r>
          </a:p>
          <a:p>
            <a:pPr algn="ctr"/>
            <a:endParaRPr lang="en-US"/>
          </a:p>
        </p:txBody>
      </p:sp>
      <p:sp>
        <p:nvSpPr>
          <p:cNvPr id="4103" name="AutoShape 7"/>
          <p:cNvSpPr>
            <a:spLocks noChangeArrowheads="1"/>
          </p:cNvSpPr>
          <p:nvPr/>
        </p:nvSpPr>
        <p:spPr bwMode="auto">
          <a:xfrm>
            <a:off x="3124200" y="609600"/>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4" name="Text Box 8"/>
          <p:cNvSpPr txBox="1">
            <a:spLocks noChangeArrowheads="1"/>
          </p:cNvSpPr>
          <p:nvPr/>
        </p:nvSpPr>
        <p:spPr bwMode="auto">
          <a:xfrm>
            <a:off x="457200" y="2035970"/>
            <a:ext cx="2895600" cy="92333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Institution-Level</a:t>
            </a:r>
          </a:p>
          <a:p>
            <a:pPr algn="ctr"/>
            <a:r>
              <a:rPr lang="en-US" sz="1800" b="1" dirty="0"/>
              <a:t> Governing Boards for</a:t>
            </a:r>
          </a:p>
          <a:p>
            <a:pPr algn="ctr"/>
            <a:r>
              <a:rPr lang="en-US" sz="1800" b="1" dirty="0"/>
              <a:t>Each </a:t>
            </a:r>
            <a:r>
              <a:rPr lang="en-US" sz="1800" b="1" dirty="0" smtClean="0"/>
              <a:t>University</a:t>
            </a:r>
            <a:endParaRPr lang="en-US" sz="1800" b="1" dirty="0"/>
          </a:p>
        </p:txBody>
      </p:sp>
      <p:sp>
        <p:nvSpPr>
          <p:cNvPr id="4105" name="Text Box 9"/>
          <p:cNvSpPr txBox="1">
            <a:spLocks noChangeArrowheads="1"/>
          </p:cNvSpPr>
          <p:nvPr/>
        </p:nvSpPr>
        <p:spPr bwMode="auto">
          <a:xfrm>
            <a:off x="1189524" y="3786746"/>
            <a:ext cx="149271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Several </a:t>
            </a:r>
          </a:p>
          <a:p>
            <a:pPr algn="ctr"/>
            <a:r>
              <a:rPr lang="en-US" sz="1800" b="1" dirty="0" smtClean="0"/>
              <a:t>Universities</a:t>
            </a:r>
            <a:endParaRPr lang="en-US" sz="1800" b="1" dirty="0"/>
          </a:p>
        </p:txBody>
      </p:sp>
      <p:sp>
        <p:nvSpPr>
          <p:cNvPr id="4106" name="Text Box 10"/>
          <p:cNvSpPr txBox="1">
            <a:spLocks noChangeArrowheads="1"/>
          </p:cNvSpPr>
          <p:nvPr/>
        </p:nvSpPr>
        <p:spPr bwMode="auto">
          <a:xfrm>
            <a:off x="4823435" y="1888609"/>
            <a:ext cx="328808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State-level </a:t>
            </a:r>
            <a:r>
              <a:rPr lang="en-US" sz="1800" b="1" dirty="0" smtClean="0"/>
              <a:t>Governing Board</a:t>
            </a:r>
            <a:endParaRPr lang="en-US" sz="1800" b="1" dirty="0"/>
          </a:p>
        </p:txBody>
      </p:sp>
      <p:sp>
        <p:nvSpPr>
          <p:cNvPr id="4107" name="Text Box 11"/>
          <p:cNvSpPr txBox="1">
            <a:spLocks noChangeArrowheads="1"/>
          </p:cNvSpPr>
          <p:nvPr/>
        </p:nvSpPr>
        <p:spPr bwMode="auto">
          <a:xfrm>
            <a:off x="6118225" y="4686300"/>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endParaRPr lang="en-US"/>
          </a:p>
        </p:txBody>
      </p:sp>
      <p:sp>
        <p:nvSpPr>
          <p:cNvPr id="4108" name="Text Box 13"/>
          <p:cNvSpPr txBox="1">
            <a:spLocks noChangeArrowheads="1"/>
          </p:cNvSpPr>
          <p:nvPr/>
        </p:nvSpPr>
        <p:spPr bwMode="auto">
          <a:xfrm>
            <a:off x="3505200" y="762000"/>
            <a:ext cx="23304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 </a:t>
            </a:r>
          </a:p>
          <a:p>
            <a:pPr algn="ctr"/>
            <a:r>
              <a:rPr lang="en-US" sz="1800" b="1"/>
              <a:t>Coordinating Board</a:t>
            </a:r>
          </a:p>
        </p:txBody>
      </p:sp>
      <p:sp>
        <p:nvSpPr>
          <p:cNvPr id="4109" name="Line 14"/>
          <p:cNvSpPr>
            <a:spLocks noChangeShapeType="1"/>
          </p:cNvSpPr>
          <p:nvPr/>
        </p:nvSpPr>
        <p:spPr bwMode="auto">
          <a:xfrm>
            <a:off x="1920398" y="2971800"/>
            <a:ext cx="0" cy="3810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0" name="Line 15"/>
          <p:cNvSpPr>
            <a:spLocks noChangeShapeType="1"/>
          </p:cNvSpPr>
          <p:nvPr/>
        </p:nvSpPr>
        <p:spPr bwMode="auto">
          <a:xfrm>
            <a:off x="6400800" y="2590800"/>
            <a:ext cx="0" cy="38100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1" name="Text Box 16"/>
          <p:cNvSpPr txBox="1">
            <a:spLocks noChangeArrowheads="1"/>
          </p:cNvSpPr>
          <p:nvPr/>
        </p:nvSpPr>
        <p:spPr bwMode="auto">
          <a:xfrm>
            <a:off x="296863" y="5444362"/>
            <a:ext cx="861853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Each public university has a governing board. State board for community colleges </a:t>
            </a:r>
            <a:r>
              <a:rPr lang="en-US" sz="1600" dirty="0" smtClean="0"/>
              <a:t>governs community </a:t>
            </a:r>
            <a:r>
              <a:rPr lang="en-US" sz="1600" dirty="0"/>
              <a:t>colleges. Coordinating </a:t>
            </a:r>
            <a:r>
              <a:rPr lang="en-US" sz="1600" dirty="0" smtClean="0"/>
              <a:t>board plans </a:t>
            </a:r>
            <a:r>
              <a:rPr lang="en-US" sz="1600" dirty="0"/>
              <a:t>and </a:t>
            </a:r>
            <a:r>
              <a:rPr lang="en-US" sz="1600" dirty="0" smtClean="0"/>
              <a:t>coordinates </a:t>
            </a:r>
            <a:r>
              <a:rPr lang="en-US" sz="1600" dirty="0"/>
              <a:t>the whole system.</a:t>
            </a:r>
          </a:p>
          <a:p>
            <a:r>
              <a:rPr lang="en-US" sz="1600" b="1" dirty="0" smtClean="0"/>
              <a:t>States:  </a:t>
            </a:r>
            <a:r>
              <a:rPr lang="en-US" sz="1600" dirty="0" smtClean="0"/>
              <a:t>Kentucky and Virginia. </a:t>
            </a:r>
            <a:endParaRPr lang="en-US" sz="1600" dirty="0"/>
          </a:p>
        </p:txBody>
      </p:sp>
      <p:sp>
        <p:nvSpPr>
          <p:cNvPr id="4112" name="Line 17"/>
          <p:cNvSpPr>
            <a:spLocks noChangeShapeType="1"/>
          </p:cNvSpPr>
          <p:nvPr/>
        </p:nvSpPr>
        <p:spPr bwMode="auto">
          <a:xfrm flipH="1">
            <a:off x="3124200" y="1524000"/>
            <a:ext cx="1447800" cy="51197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3" name="Line 18"/>
          <p:cNvSpPr>
            <a:spLocks noChangeShapeType="1"/>
          </p:cNvSpPr>
          <p:nvPr/>
        </p:nvSpPr>
        <p:spPr bwMode="auto">
          <a:xfrm>
            <a:off x="4572000" y="1524000"/>
            <a:ext cx="1905000" cy="1524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extBox 1"/>
          <p:cNvSpPr txBox="1"/>
          <p:nvPr/>
        </p:nvSpPr>
        <p:spPr>
          <a:xfrm>
            <a:off x="914400" y="762000"/>
            <a:ext cx="1451038" cy="830997"/>
          </a:xfrm>
          <a:prstGeom prst="rect">
            <a:avLst/>
          </a:prstGeom>
          <a:noFill/>
        </p:spPr>
        <p:txBody>
          <a:bodyPr wrap="none" rtlCol="0">
            <a:spAutoFit/>
          </a:bodyPr>
          <a:lstStyle/>
          <a:p>
            <a:r>
              <a:rPr lang="en-US" dirty="0" smtClean="0"/>
              <a:t>Kentucky</a:t>
            </a:r>
          </a:p>
          <a:p>
            <a:r>
              <a:rPr lang="en-US" dirty="0" smtClean="0"/>
              <a:t>Virginia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105400" y="1676400"/>
            <a:ext cx="29718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0" name="AutoShape 4"/>
          <p:cNvSpPr>
            <a:spLocks noChangeArrowheads="1"/>
          </p:cNvSpPr>
          <p:nvPr/>
        </p:nvSpPr>
        <p:spPr bwMode="auto">
          <a:xfrm>
            <a:off x="4953000" y="1676400"/>
            <a:ext cx="3048000" cy="914400"/>
          </a:xfrm>
          <a:prstGeom prst="hexagon">
            <a:avLst>
              <a:gd name="adj" fmla="val 85463"/>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1" name="Oval 5"/>
          <p:cNvSpPr>
            <a:spLocks noChangeAspect="1" noChangeArrowheads="1"/>
          </p:cNvSpPr>
          <p:nvPr/>
        </p:nvSpPr>
        <p:spPr bwMode="auto">
          <a:xfrm>
            <a:off x="296863" y="2673985"/>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2" name="AutoShape 6"/>
          <p:cNvSpPr>
            <a:spLocks noChangeAspect="1" noChangeArrowheads="1"/>
          </p:cNvSpPr>
          <p:nvPr/>
        </p:nvSpPr>
        <p:spPr bwMode="auto">
          <a:xfrm>
            <a:off x="5486400" y="2895600"/>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sz="1800" b="1"/>
          </a:p>
          <a:p>
            <a:pPr algn="ctr"/>
            <a:r>
              <a:rPr lang="en-US" sz="1800" b="1"/>
              <a:t>Community</a:t>
            </a:r>
          </a:p>
          <a:p>
            <a:pPr algn="ctr"/>
            <a:r>
              <a:rPr lang="en-US" sz="1800" b="1"/>
              <a:t>Colleges</a:t>
            </a:r>
          </a:p>
          <a:p>
            <a:pPr algn="ctr"/>
            <a:endParaRPr lang="en-US"/>
          </a:p>
        </p:txBody>
      </p:sp>
      <p:sp>
        <p:nvSpPr>
          <p:cNvPr id="4103" name="AutoShape 7"/>
          <p:cNvSpPr>
            <a:spLocks noChangeArrowheads="1"/>
          </p:cNvSpPr>
          <p:nvPr/>
        </p:nvSpPr>
        <p:spPr bwMode="auto">
          <a:xfrm>
            <a:off x="3124200" y="609600"/>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5" name="Text Box 9"/>
          <p:cNvSpPr txBox="1">
            <a:spLocks noChangeArrowheads="1"/>
          </p:cNvSpPr>
          <p:nvPr/>
        </p:nvSpPr>
        <p:spPr bwMode="auto">
          <a:xfrm>
            <a:off x="471973" y="1600200"/>
            <a:ext cx="24032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Three Multi-Campus</a:t>
            </a:r>
          </a:p>
          <a:p>
            <a:pPr algn="ctr"/>
            <a:r>
              <a:rPr lang="en-US" sz="1800" b="1" dirty="0" smtClean="0"/>
              <a:t>Systems</a:t>
            </a:r>
            <a:endParaRPr lang="en-US" sz="1800" b="1" dirty="0"/>
          </a:p>
        </p:txBody>
      </p:sp>
      <p:sp>
        <p:nvSpPr>
          <p:cNvPr id="4106" name="Text Box 10"/>
          <p:cNvSpPr txBox="1">
            <a:spLocks noChangeArrowheads="1"/>
          </p:cNvSpPr>
          <p:nvPr/>
        </p:nvSpPr>
        <p:spPr bwMode="auto">
          <a:xfrm>
            <a:off x="4823435" y="1888609"/>
            <a:ext cx="328808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a:t>State-level </a:t>
            </a:r>
            <a:r>
              <a:rPr lang="en-US" sz="1800" b="1" dirty="0" smtClean="0"/>
              <a:t>Governing </a:t>
            </a:r>
            <a:r>
              <a:rPr lang="en-US" sz="1800" b="1" dirty="0"/>
              <a:t>Board</a:t>
            </a:r>
          </a:p>
        </p:txBody>
      </p:sp>
      <p:sp>
        <p:nvSpPr>
          <p:cNvPr id="4107" name="Text Box 11"/>
          <p:cNvSpPr txBox="1">
            <a:spLocks noChangeArrowheads="1"/>
          </p:cNvSpPr>
          <p:nvPr/>
        </p:nvSpPr>
        <p:spPr bwMode="auto">
          <a:xfrm>
            <a:off x="6118225" y="4686300"/>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endParaRPr lang="en-US"/>
          </a:p>
        </p:txBody>
      </p:sp>
      <p:sp>
        <p:nvSpPr>
          <p:cNvPr id="4108" name="Text Box 13"/>
          <p:cNvSpPr txBox="1">
            <a:spLocks noChangeArrowheads="1"/>
          </p:cNvSpPr>
          <p:nvPr/>
        </p:nvSpPr>
        <p:spPr bwMode="auto">
          <a:xfrm>
            <a:off x="3505200" y="762000"/>
            <a:ext cx="23304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 </a:t>
            </a:r>
          </a:p>
          <a:p>
            <a:pPr algn="ctr"/>
            <a:r>
              <a:rPr lang="en-US" sz="1800" b="1"/>
              <a:t>Coordinating Board</a:t>
            </a:r>
          </a:p>
        </p:txBody>
      </p:sp>
      <p:sp>
        <p:nvSpPr>
          <p:cNvPr id="4109" name="Line 14"/>
          <p:cNvSpPr>
            <a:spLocks noChangeShapeType="1"/>
          </p:cNvSpPr>
          <p:nvPr/>
        </p:nvSpPr>
        <p:spPr bwMode="auto">
          <a:xfrm>
            <a:off x="1158800" y="4953000"/>
            <a:ext cx="0" cy="3810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0" name="Line 15"/>
          <p:cNvSpPr>
            <a:spLocks noChangeShapeType="1"/>
          </p:cNvSpPr>
          <p:nvPr/>
        </p:nvSpPr>
        <p:spPr bwMode="auto">
          <a:xfrm>
            <a:off x="6400800" y="2590800"/>
            <a:ext cx="0" cy="38100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1" name="Text Box 16"/>
          <p:cNvSpPr txBox="1">
            <a:spLocks noChangeArrowheads="1"/>
          </p:cNvSpPr>
          <p:nvPr/>
        </p:nvSpPr>
        <p:spPr bwMode="auto">
          <a:xfrm>
            <a:off x="296863" y="5567472"/>
            <a:ext cx="8618537"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Each </a:t>
            </a:r>
            <a:r>
              <a:rPr lang="en-US" sz="1600" dirty="0" smtClean="0"/>
              <a:t>system, </a:t>
            </a:r>
            <a:r>
              <a:rPr lang="en-US" sz="1600" dirty="0"/>
              <a:t>has a governing board. State board for community colleges </a:t>
            </a:r>
            <a:r>
              <a:rPr lang="en-US" sz="1600" dirty="0" smtClean="0"/>
              <a:t>governs community </a:t>
            </a:r>
            <a:r>
              <a:rPr lang="en-US" sz="1600" dirty="0"/>
              <a:t>colleges. Coordinating </a:t>
            </a:r>
            <a:r>
              <a:rPr lang="en-US" sz="1600" dirty="0" smtClean="0"/>
              <a:t>board plans </a:t>
            </a:r>
            <a:r>
              <a:rPr lang="en-US" sz="1600" dirty="0"/>
              <a:t>and </a:t>
            </a:r>
            <a:r>
              <a:rPr lang="en-US" sz="1600" dirty="0" smtClean="0"/>
              <a:t>coordinates </a:t>
            </a:r>
            <a:r>
              <a:rPr lang="en-US" sz="1600" dirty="0"/>
              <a:t>the whole system.</a:t>
            </a:r>
          </a:p>
          <a:p>
            <a:r>
              <a:rPr lang="en-US" sz="1600" b="1" dirty="0" smtClean="0"/>
              <a:t>States: </a:t>
            </a:r>
            <a:r>
              <a:rPr lang="en-US" sz="1600" dirty="0" smtClean="0"/>
              <a:t>Louisiana</a:t>
            </a:r>
            <a:endParaRPr lang="en-US" sz="1600" dirty="0"/>
          </a:p>
        </p:txBody>
      </p:sp>
      <p:sp>
        <p:nvSpPr>
          <p:cNvPr id="4112" name="Line 17"/>
          <p:cNvSpPr>
            <a:spLocks noChangeShapeType="1"/>
          </p:cNvSpPr>
          <p:nvPr/>
        </p:nvSpPr>
        <p:spPr bwMode="auto">
          <a:xfrm flipH="1">
            <a:off x="1158800" y="1523999"/>
            <a:ext cx="3413200" cy="1149985"/>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3" name="Line 18"/>
          <p:cNvSpPr>
            <a:spLocks noChangeShapeType="1"/>
          </p:cNvSpPr>
          <p:nvPr/>
        </p:nvSpPr>
        <p:spPr bwMode="auto">
          <a:xfrm>
            <a:off x="4572000" y="1524000"/>
            <a:ext cx="1905000" cy="1524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extBox 1"/>
          <p:cNvSpPr txBox="1"/>
          <p:nvPr/>
        </p:nvSpPr>
        <p:spPr>
          <a:xfrm>
            <a:off x="914400" y="762000"/>
            <a:ext cx="1505540" cy="461665"/>
          </a:xfrm>
          <a:prstGeom prst="rect">
            <a:avLst/>
          </a:prstGeom>
          <a:noFill/>
        </p:spPr>
        <p:txBody>
          <a:bodyPr wrap="none" rtlCol="0">
            <a:spAutoFit/>
          </a:bodyPr>
          <a:lstStyle/>
          <a:p>
            <a:r>
              <a:rPr lang="en-US" dirty="0" smtClean="0"/>
              <a:t>Louisiana</a:t>
            </a:r>
            <a:endParaRPr lang="en-US" dirty="0"/>
          </a:p>
        </p:txBody>
      </p:sp>
      <p:sp>
        <p:nvSpPr>
          <p:cNvPr id="18" name="Oval 5"/>
          <p:cNvSpPr>
            <a:spLocks noChangeAspect="1" noChangeArrowheads="1"/>
          </p:cNvSpPr>
          <p:nvPr/>
        </p:nvSpPr>
        <p:spPr bwMode="auto">
          <a:xfrm>
            <a:off x="1827690" y="2704465"/>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9" name="Oval 5"/>
          <p:cNvSpPr>
            <a:spLocks noChangeAspect="1" noChangeArrowheads="1"/>
          </p:cNvSpPr>
          <p:nvPr/>
        </p:nvSpPr>
        <p:spPr bwMode="auto">
          <a:xfrm>
            <a:off x="3398837" y="2590798"/>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 name="TextBox 2"/>
          <p:cNvSpPr txBox="1"/>
          <p:nvPr/>
        </p:nvSpPr>
        <p:spPr>
          <a:xfrm>
            <a:off x="334974" y="2781300"/>
            <a:ext cx="1492716" cy="1477328"/>
          </a:xfrm>
          <a:prstGeom prst="rect">
            <a:avLst/>
          </a:prstGeom>
          <a:noFill/>
        </p:spPr>
        <p:txBody>
          <a:bodyPr wrap="none" rtlCol="0">
            <a:spAutoFit/>
          </a:bodyPr>
          <a:lstStyle/>
          <a:p>
            <a:endParaRPr lang="en-US" sz="1800" b="1" dirty="0" smtClean="0"/>
          </a:p>
          <a:p>
            <a:r>
              <a:rPr lang="en-US" sz="1800" b="1" dirty="0" smtClean="0"/>
              <a:t>Universities</a:t>
            </a:r>
          </a:p>
          <a:p>
            <a:r>
              <a:rPr lang="en-US" sz="1800" b="1" dirty="0"/>
              <a:t>a</a:t>
            </a:r>
            <a:r>
              <a:rPr lang="en-US" sz="1800" b="1" dirty="0" smtClean="0"/>
              <a:t>nd One </a:t>
            </a:r>
          </a:p>
          <a:p>
            <a:r>
              <a:rPr lang="en-US" sz="1800" b="1" dirty="0" smtClean="0"/>
              <a:t>Two-Year </a:t>
            </a:r>
          </a:p>
          <a:p>
            <a:r>
              <a:rPr lang="en-US" sz="1800" b="1" dirty="0" smtClean="0"/>
              <a:t>Campus</a:t>
            </a:r>
            <a:endParaRPr lang="en-US" sz="1800" b="1" dirty="0"/>
          </a:p>
        </p:txBody>
      </p:sp>
      <p:sp>
        <p:nvSpPr>
          <p:cNvPr id="21" name="TextBox 20"/>
          <p:cNvSpPr txBox="1"/>
          <p:nvPr/>
        </p:nvSpPr>
        <p:spPr>
          <a:xfrm>
            <a:off x="1809634" y="2895600"/>
            <a:ext cx="1492716" cy="1477328"/>
          </a:xfrm>
          <a:prstGeom prst="rect">
            <a:avLst/>
          </a:prstGeom>
          <a:noFill/>
        </p:spPr>
        <p:txBody>
          <a:bodyPr wrap="none" rtlCol="0">
            <a:spAutoFit/>
          </a:bodyPr>
          <a:lstStyle/>
          <a:p>
            <a:r>
              <a:rPr lang="en-US" sz="1800" b="1" dirty="0" smtClean="0"/>
              <a:t>Universities</a:t>
            </a:r>
          </a:p>
          <a:p>
            <a:r>
              <a:rPr lang="en-US" sz="1800" b="1" dirty="0"/>
              <a:t> </a:t>
            </a:r>
            <a:r>
              <a:rPr lang="en-US" sz="1800" b="1" dirty="0" smtClean="0"/>
              <a:t>and  One </a:t>
            </a:r>
          </a:p>
          <a:p>
            <a:r>
              <a:rPr lang="en-US" sz="1800" b="1" dirty="0" smtClean="0"/>
              <a:t>Two-Year</a:t>
            </a:r>
          </a:p>
          <a:p>
            <a:r>
              <a:rPr lang="en-US" sz="1800" b="1" dirty="0" smtClean="0"/>
              <a:t>Year </a:t>
            </a:r>
          </a:p>
          <a:p>
            <a:r>
              <a:rPr lang="en-US" sz="1800" b="1" dirty="0" smtClean="0"/>
              <a:t>Campus</a:t>
            </a:r>
            <a:endParaRPr lang="en-US" sz="1800" b="1" dirty="0"/>
          </a:p>
        </p:txBody>
      </p:sp>
      <p:sp>
        <p:nvSpPr>
          <p:cNvPr id="23" name="TextBox 22"/>
          <p:cNvSpPr txBox="1"/>
          <p:nvPr/>
        </p:nvSpPr>
        <p:spPr>
          <a:xfrm>
            <a:off x="3398837" y="2796218"/>
            <a:ext cx="1492716" cy="646331"/>
          </a:xfrm>
          <a:prstGeom prst="rect">
            <a:avLst/>
          </a:prstGeom>
          <a:noFill/>
        </p:spPr>
        <p:txBody>
          <a:bodyPr wrap="none" rtlCol="0">
            <a:spAutoFit/>
          </a:bodyPr>
          <a:lstStyle/>
          <a:p>
            <a:r>
              <a:rPr lang="en-US" sz="1800" b="1" dirty="0" smtClean="0"/>
              <a:t>Several </a:t>
            </a:r>
          </a:p>
          <a:p>
            <a:r>
              <a:rPr lang="en-US" sz="1800" b="1" dirty="0" smtClean="0"/>
              <a:t>Universities</a:t>
            </a:r>
            <a:endParaRPr lang="en-US" sz="1800" b="1" dirty="0"/>
          </a:p>
        </p:txBody>
      </p:sp>
      <p:sp>
        <p:nvSpPr>
          <p:cNvPr id="24" name="Line 17"/>
          <p:cNvSpPr>
            <a:spLocks noChangeShapeType="1"/>
          </p:cNvSpPr>
          <p:nvPr/>
        </p:nvSpPr>
        <p:spPr bwMode="auto">
          <a:xfrm flipH="1">
            <a:off x="2529131" y="1523999"/>
            <a:ext cx="2362422" cy="1149985"/>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 name="Line 17"/>
          <p:cNvSpPr>
            <a:spLocks noChangeShapeType="1"/>
          </p:cNvSpPr>
          <p:nvPr/>
        </p:nvSpPr>
        <p:spPr bwMode="auto">
          <a:xfrm flipH="1">
            <a:off x="4175918" y="1524000"/>
            <a:ext cx="548482" cy="1066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831620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181600" y="2286000"/>
            <a:ext cx="28956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39" name="Rectangle 3"/>
          <p:cNvSpPr>
            <a:spLocks noChangeArrowheads="1"/>
          </p:cNvSpPr>
          <p:nvPr/>
        </p:nvSpPr>
        <p:spPr bwMode="auto">
          <a:xfrm>
            <a:off x="1143000" y="2286000"/>
            <a:ext cx="31242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40" name="Oval 4"/>
          <p:cNvSpPr>
            <a:spLocks noChangeAspect="1" noChangeArrowheads="1"/>
          </p:cNvSpPr>
          <p:nvPr/>
        </p:nvSpPr>
        <p:spPr bwMode="auto">
          <a:xfrm>
            <a:off x="4572000" y="38100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41" name="AutoShape 5"/>
          <p:cNvSpPr>
            <a:spLocks noChangeAspect="1" noChangeArrowheads="1"/>
          </p:cNvSpPr>
          <p:nvPr/>
        </p:nvSpPr>
        <p:spPr bwMode="auto">
          <a:xfrm>
            <a:off x="6324600" y="3810000"/>
            <a:ext cx="1800225" cy="12525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r>
              <a:rPr lang="en-US" sz="1800" b="1"/>
              <a:t>CC</a:t>
            </a:r>
          </a:p>
          <a:p>
            <a:pPr algn="ctr"/>
            <a:r>
              <a:rPr lang="en-US" sz="1800" b="1"/>
              <a:t>and</a:t>
            </a:r>
          </a:p>
          <a:p>
            <a:pPr algn="ctr"/>
            <a:r>
              <a:rPr lang="en-US" sz="1800" b="1"/>
              <a:t>Technology</a:t>
            </a:r>
          </a:p>
          <a:p>
            <a:pPr algn="ctr"/>
            <a:r>
              <a:rPr lang="en-US" sz="1800" b="1"/>
              <a:t>Centers</a:t>
            </a:r>
          </a:p>
        </p:txBody>
      </p:sp>
      <p:sp>
        <p:nvSpPr>
          <p:cNvPr id="14342" name="Line 6"/>
          <p:cNvSpPr>
            <a:spLocks noChangeShapeType="1"/>
          </p:cNvSpPr>
          <p:nvPr/>
        </p:nvSpPr>
        <p:spPr bwMode="auto">
          <a:xfrm flipH="1">
            <a:off x="2743200" y="3200400"/>
            <a:ext cx="0" cy="533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Line 7"/>
          <p:cNvSpPr>
            <a:spLocks noChangeShapeType="1"/>
          </p:cNvSpPr>
          <p:nvPr/>
        </p:nvSpPr>
        <p:spPr bwMode="auto">
          <a:xfrm flipH="1">
            <a:off x="5486400" y="3200400"/>
            <a:ext cx="1143000" cy="609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344" name="Text Box 8"/>
          <p:cNvSpPr txBox="1">
            <a:spLocks noChangeArrowheads="1"/>
          </p:cNvSpPr>
          <p:nvPr/>
        </p:nvSpPr>
        <p:spPr bwMode="auto">
          <a:xfrm>
            <a:off x="914400" y="4114800"/>
            <a:ext cx="165893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endParaRPr lang="en-US" sz="1800">
              <a:latin typeface="Times New Roman" pitchFamily="18" charset="0"/>
            </a:endParaRPr>
          </a:p>
        </p:txBody>
      </p:sp>
      <p:sp>
        <p:nvSpPr>
          <p:cNvPr id="14345" name="Text Box 9"/>
          <p:cNvSpPr txBox="1">
            <a:spLocks noChangeArrowheads="1"/>
          </p:cNvSpPr>
          <p:nvPr/>
        </p:nvSpPr>
        <p:spPr bwMode="auto">
          <a:xfrm>
            <a:off x="1600200" y="2438400"/>
            <a:ext cx="2114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14346" name="Text Box 10"/>
          <p:cNvSpPr txBox="1">
            <a:spLocks noChangeArrowheads="1"/>
          </p:cNvSpPr>
          <p:nvPr/>
        </p:nvSpPr>
        <p:spPr bwMode="auto">
          <a:xfrm>
            <a:off x="5029200" y="2362200"/>
            <a:ext cx="3429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a:t>
            </a:r>
          </a:p>
          <a:p>
            <a:pPr algn="ctr"/>
            <a:r>
              <a:rPr lang="en-US" sz="1800" b="1"/>
              <a:t> Governing Board</a:t>
            </a:r>
          </a:p>
        </p:txBody>
      </p:sp>
      <p:sp>
        <p:nvSpPr>
          <p:cNvPr id="14348" name="Text Box 12"/>
          <p:cNvSpPr txBox="1">
            <a:spLocks noChangeArrowheads="1"/>
          </p:cNvSpPr>
          <p:nvPr/>
        </p:nvSpPr>
        <p:spPr bwMode="auto">
          <a:xfrm>
            <a:off x="595313" y="5348288"/>
            <a:ext cx="8091487"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a:t>Explanation</a:t>
            </a:r>
            <a:r>
              <a:rPr lang="en-US" sz="1600"/>
              <a:t>: State-Level Coordinating Board and two separate state-level governing boards, one for universities, and the other for universities, community colleges and technical institutions.</a:t>
            </a:r>
          </a:p>
          <a:p>
            <a:r>
              <a:rPr lang="en-US" sz="1600" b="1"/>
              <a:t>States</a:t>
            </a:r>
            <a:r>
              <a:rPr lang="en-US" sz="1600"/>
              <a:t>: Tennessee</a:t>
            </a:r>
          </a:p>
        </p:txBody>
      </p:sp>
      <p:sp>
        <p:nvSpPr>
          <p:cNvPr id="14349" name="Oval 13"/>
          <p:cNvSpPr>
            <a:spLocks noChangeAspect="1" noChangeArrowheads="1"/>
          </p:cNvSpPr>
          <p:nvPr/>
        </p:nvSpPr>
        <p:spPr bwMode="auto">
          <a:xfrm>
            <a:off x="1981200" y="38100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50" name="Rectangle 14"/>
          <p:cNvSpPr>
            <a:spLocks noChangeArrowheads="1"/>
          </p:cNvSpPr>
          <p:nvPr/>
        </p:nvSpPr>
        <p:spPr bwMode="auto">
          <a:xfrm>
            <a:off x="4718050" y="4389438"/>
            <a:ext cx="14795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ctr"/>
            <a:r>
              <a:rPr lang="en-US" sz="1800" b="1"/>
              <a:t>Universities</a:t>
            </a:r>
          </a:p>
        </p:txBody>
      </p:sp>
      <p:sp>
        <p:nvSpPr>
          <p:cNvPr id="14351" name="Rectangle 15"/>
          <p:cNvSpPr>
            <a:spLocks noChangeArrowheads="1"/>
          </p:cNvSpPr>
          <p:nvPr/>
        </p:nvSpPr>
        <p:spPr bwMode="auto">
          <a:xfrm>
            <a:off x="2057400" y="4419600"/>
            <a:ext cx="14795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ctr"/>
            <a:r>
              <a:rPr lang="en-US" sz="1800" b="1"/>
              <a:t>Universities</a:t>
            </a:r>
          </a:p>
        </p:txBody>
      </p:sp>
      <p:sp>
        <p:nvSpPr>
          <p:cNvPr id="14352" name="Line 16"/>
          <p:cNvSpPr>
            <a:spLocks noChangeShapeType="1"/>
          </p:cNvSpPr>
          <p:nvPr/>
        </p:nvSpPr>
        <p:spPr bwMode="auto">
          <a:xfrm>
            <a:off x="6705600" y="3200400"/>
            <a:ext cx="533400" cy="609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353" name="AutoShape 17"/>
          <p:cNvSpPr>
            <a:spLocks noChangeArrowheads="1"/>
          </p:cNvSpPr>
          <p:nvPr/>
        </p:nvSpPr>
        <p:spPr bwMode="auto">
          <a:xfrm>
            <a:off x="3124200" y="1066800"/>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54" name="Text Box 18"/>
          <p:cNvSpPr txBox="1">
            <a:spLocks noChangeArrowheads="1"/>
          </p:cNvSpPr>
          <p:nvPr/>
        </p:nvSpPr>
        <p:spPr bwMode="auto">
          <a:xfrm>
            <a:off x="3810000" y="1143000"/>
            <a:ext cx="167005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Coordinating </a:t>
            </a:r>
          </a:p>
          <a:p>
            <a:pPr algn="ctr"/>
            <a:r>
              <a:rPr lang="en-US" sz="1800" b="1"/>
              <a:t>Board</a:t>
            </a:r>
          </a:p>
          <a:p>
            <a:pPr algn="ctr"/>
            <a:endParaRPr lang="en-US"/>
          </a:p>
        </p:txBody>
      </p:sp>
      <p:sp>
        <p:nvSpPr>
          <p:cNvPr id="14355" name="Line 19"/>
          <p:cNvSpPr>
            <a:spLocks noChangeShapeType="1"/>
          </p:cNvSpPr>
          <p:nvPr/>
        </p:nvSpPr>
        <p:spPr bwMode="auto">
          <a:xfrm flipH="1">
            <a:off x="2590800" y="1981200"/>
            <a:ext cx="1981200" cy="304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356" name="Line 20"/>
          <p:cNvSpPr>
            <a:spLocks noChangeShapeType="1"/>
          </p:cNvSpPr>
          <p:nvPr/>
        </p:nvSpPr>
        <p:spPr bwMode="auto">
          <a:xfrm>
            <a:off x="4572000" y="1981200"/>
            <a:ext cx="2057400" cy="304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extBox 1"/>
          <p:cNvSpPr txBox="1"/>
          <p:nvPr/>
        </p:nvSpPr>
        <p:spPr>
          <a:xfrm>
            <a:off x="595313" y="1143000"/>
            <a:ext cx="1680845" cy="461665"/>
          </a:xfrm>
          <a:prstGeom prst="rect">
            <a:avLst/>
          </a:prstGeom>
          <a:noFill/>
        </p:spPr>
        <p:txBody>
          <a:bodyPr wrap="none" rtlCol="0">
            <a:spAutoFit/>
          </a:bodyPr>
          <a:lstStyle/>
          <a:p>
            <a:r>
              <a:rPr lang="en-US" dirty="0" smtClean="0"/>
              <a:t>Tennessee</a:t>
            </a:r>
            <a:endParaRPr lang="en-US" dirty="0"/>
          </a:p>
        </p:txBody>
      </p:sp>
    </p:spTree>
    <p:extLst>
      <p:ext uri="{BB962C8B-B14F-4D97-AF65-F5344CB8AC3E}">
        <p14:creationId xmlns:p14="http://schemas.microsoft.com/office/powerpoint/2010/main" xmlns="" val="275134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943600" y="1828800"/>
            <a:ext cx="28956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363" name="Rectangle 3"/>
          <p:cNvSpPr>
            <a:spLocks noChangeArrowheads="1"/>
          </p:cNvSpPr>
          <p:nvPr/>
        </p:nvSpPr>
        <p:spPr bwMode="auto">
          <a:xfrm>
            <a:off x="304800" y="1752600"/>
            <a:ext cx="31242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364" name="Oval 4"/>
          <p:cNvSpPr>
            <a:spLocks noChangeAspect="1" noChangeArrowheads="1"/>
          </p:cNvSpPr>
          <p:nvPr/>
        </p:nvSpPr>
        <p:spPr bwMode="auto">
          <a:xfrm>
            <a:off x="1066800" y="28956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365" name="AutoShape 5"/>
          <p:cNvSpPr>
            <a:spLocks noChangeAspect="1" noChangeArrowheads="1"/>
          </p:cNvSpPr>
          <p:nvPr/>
        </p:nvSpPr>
        <p:spPr bwMode="auto">
          <a:xfrm>
            <a:off x="6477000" y="3048000"/>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r>
              <a:rPr lang="en-US" sz="1800" b="1"/>
              <a:t>CC</a:t>
            </a:r>
          </a:p>
          <a:p>
            <a:pPr algn="ctr"/>
            <a:r>
              <a:rPr lang="en-US" sz="1800" b="1"/>
              <a:t>or</a:t>
            </a:r>
          </a:p>
          <a:p>
            <a:pPr algn="ctr"/>
            <a:r>
              <a:rPr lang="en-US" sz="1800" b="1"/>
              <a:t>Tech</a:t>
            </a:r>
          </a:p>
          <a:p>
            <a:pPr algn="ctr"/>
            <a:r>
              <a:rPr lang="en-US" sz="1800" b="1"/>
              <a:t>Colleges</a:t>
            </a:r>
          </a:p>
        </p:txBody>
      </p:sp>
      <p:sp>
        <p:nvSpPr>
          <p:cNvPr id="15366" name="Line 6"/>
          <p:cNvSpPr>
            <a:spLocks noChangeShapeType="1"/>
          </p:cNvSpPr>
          <p:nvPr/>
        </p:nvSpPr>
        <p:spPr bwMode="auto">
          <a:xfrm flipH="1">
            <a:off x="1752600" y="2667000"/>
            <a:ext cx="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67" name="Line 7"/>
          <p:cNvSpPr>
            <a:spLocks noChangeShapeType="1"/>
          </p:cNvSpPr>
          <p:nvPr/>
        </p:nvSpPr>
        <p:spPr bwMode="auto">
          <a:xfrm flipH="1">
            <a:off x="7391400" y="2743200"/>
            <a:ext cx="0" cy="381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68" name="Text Box 8"/>
          <p:cNvSpPr txBox="1">
            <a:spLocks noChangeArrowheads="1"/>
          </p:cNvSpPr>
          <p:nvPr/>
        </p:nvSpPr>
        <p:spPr bwMode="auto">
          <a:xfrm>
            <a:off x="990600" y="3429000"/>
            <a:ext cx="165893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Two or More Universities</a:t>
            </a:r>
          </a:p>
          <a:p>
            <a:pPr algn="ctr"/>
            <a:endParaRPr lang="en-US" sz="1800">
              <a:latin typeface="Times New Roman" pitchFamily="18" charset="0"/>
            </a:endParaRPr>
          </a:p>
        </p:txBody>
      </p:sp>
      <p:sp>
        <p:nvSpPr>
          <p:cNvPr id="15369" name="Text Box 9"/>
          <p:cNvSpPr txBox="1">
            <a:spLocks noChangeArrowheads="1"/>
          </p:cNvSpPr>
          <p:nvPr/>
        </p:nvSpPr>
        <p:spPr bwMode="auto">
          <a:xfrm>
            <a:off x="228600" y="1905000"/>
            <a:ext cx="31051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One or More Multi-Campus</a:t>
            </a:r>
          </a:p>
          <a:p>
            <a:pPr algn="ctr"/>
            <a:r>
              <a:rPr lang="en-US" sz="1800" b="1"/>
              <a:t> Governing Boards</a:t>
            </a:r>
          </a:p>
        </p:txBody>
      </p:sp>
      <p:sp>
        <p:nvSpPr>
          <p:cNvPr id="15370" name="Text Box 10"/>
          <p:cNvSpPr txBox="1">
            <a:spLocks noChangeArrowheads="1"/>
          </p:cNvSpPr>
          <p:nvPr/>
        </p:nvSpPr>
        <p:spPr bwMode="auto">
          <a:xfrm>
            <a:off x="6019800" y="1844675"/>
            <a:ext cx="281940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 Coordinating </a:t>
            </a:r>
          </a:p>
          <a:p>
            <a:pPr algn="ctr"/>
            <a:r>
              <a:rPr lang="en-US" sz="1800" b="1"/>
              <a:t>or Governing Board</a:t>
            </a:r>
          </a:p>
        </p:txBody>
      </p:sp>
      <p:sp>
        <p:nvSpPr>
          <p:cNvPr id="15371" name="Text Box 12"/>
          <p:cNvSpPr txBox="1">
            <a:spLocks noChangeArrowheads="1"/>
          </p:cNvSpPr>
          <p:nvPr/>
        </p:nvSpPr>
        <p:spPr bwMode="auto">
          <a:xfrm>
            <a:off x="533400" y="5562600"/>
            <a:ext cx="86106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Complex system of institutional governance including some multi-campus systems and some institutions with individual governing boards. State-Level board is responsible for coordinating the whole system.  </a:t>
            </a:r>
          </a:p>
          <a:p>
            <a:r>
              <a:rPr lang="en-US" sz="1600" b="1" dirty="0"/>
              <a:t>States</a:t>
            </a:r>
            <a:r>
              <a:rPr lang="en-US" sz="1600" dirty="0"/>
              <a:t>: Alabama, Colorado, </a:t>
            </a:r>
            <a:r>
              <a:rPr lang="en-US" sz="1600" dirty="0" smtClean="0"/>
              <a:t>South Carolina</a:t>
            </a:r>
            <a:endParaRPr lang="en-US" sz="1600" dirty="0"/>
          </a:p>
        </p:txBody>
      </p:sp>
      <p:sp>
        <p:nvSpPr>
          <p:cNvPr id="15372" name="AutoShape 13"/>
          <p:cNvSpPr>
            <a:spLocks noChangeArrowheads="1"/>
          </p:cNvSpPr>
          <p:nvPr/>
        </p:nvSpPr>
        <p:spPr bwMode="auto">
          <a:xfrm>
            <a:off x="3124200" y="533400"/>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373" name="Rectangle 14"/>
          <p:cNvSpPr>
            <a:spLocks noChangeArrowheads="1"/>
          </p:cNvSpPr>
          <p:nvPr/>
        </p:nvSpPr>
        <p:spPr bwMode="auto">
          <a:xfrm>
            <a:off x="3048000" y="2819400"/>
            <a:ext cx="3124200" cy="914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374" name="Text Box 15"/>
          <p:cNvSpPr txBox="1">
            <a:spLocks noChangeArrowheads="1"/>
          </p:cNvSpPr>
          <p:nvPr/>
        </p:nvSpPr>
        <p:spPr bwMode="auto">
          <a:xfrm>
            <a:off x="3200400" y="2895600"/>
            <a:ext cx="2914650"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Institution-Level</a:t>
            </a:r>
          </a:p>
          <a:p>
            <a:pPr algn="ctr"/>
            <a:r>
              <a:rPr lang="en-US" sz="1800" b="1"/>
              <a:t> Governing Boards for</a:t>
            </a:r>
          </a:p>
          <a:p>
            <a:pPr algn="ctr"/>
            <a:r>
              <a:rPr lang="en-US" sz="1800" b="1"/>
              <a:t>Several Universities</a:t>
            </a:r>
          </a:p>
        </p:txBody>
      </p:sp>
      <p:sp>
        <p:nvSpPr>
          <p:cNvPr id="15375" name="Oval 16"/>
          <p:cNvSpPr>
            <a:spLocks noChangeAspect="1" noChangeArrowheads="1"/>
          </p:cNvSpPr>
          <p:nvPr/>
        </p:nvSpPr>
        <p:spPr bwMode="auto">
          <a:xfrm>
            <a:off x="3733800" y="3962400"/>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376" name="Text Box 17"/>
          <p:cNvSpPr txBox="1">
            <a:spLocks noChangeArrowheads="1"/>
          </p:cNvSpPr>
          <p:nvPr/>
        </p:nvSpPr>
        <p:spPr bwMode="auto">
          <a:xfrm>
            <a:off x="3810000" y="4419600"/>
            <a:ext cx="133667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600" b="1"/>
              <a:t>Several </a:t>
            </a:r>
          </a:p>
          <a:p>
            <a:pPr algn="ctr"/>
            <a:r>
              <a:rPr lang="en-US" sz="1600" b="1"/>
              <a:t>Universities</a:t>
            </a:r>
          </a:p>
        </p:txBody>
      </p:sp>
      <p:sp>
        <p:nvSpPr>
          <p:cNvPr id="15377" name="AutoShape 18"/>
          <p:cNvSpPr>
            <a:spLocks noChangeArrowheads="1"/>
          </p:cNvSpPr>
          <p:nvPr/>
        </p:nvSpPr>
        <p:spPr bwMode="auto">
          <a:xfrm>
            <a:off x="5943600" y="1828800"/>
            <a:ext cx="2971800" cy="914400"/>
          </a:xfrm>
          <a:prstGeom prst="hexagon">
            <a:avLst>
              <a:gd name="adj" fmla="val 83326"/>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378" name="Line 19"/>
          <p:cNvSpPr>
            <a:spLocks noChangeShapeType="1"/>
          </p:cNvSpPr>
          <p:nvPr/>
        </p:nvSpPr>
        <p:spPr bwMode="auto">
          <a:xfrm>
            <a:off x="4572000" y="3733800"/>
            <a:ext cx="0" cy="3048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79" name="Line 20"/>
          <p:cNvSpPr>
            <a:spLocks noChangeShapeType="1"/>
          </p:cNvSpPr>
          <p:nvPr/>
        </p:nvSpPr>
        <p:spPr bwMode="auto">
          <a:xfrm flipH="1">
            <a:off x="1676400" y="1447800"/>
            <a:ext cx="2895600" cy="304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0" name="Line 22"/>
          <p:cNvSpPr>
            <a:spLocks noChangeShapeType="1"/>
          </p:cNvSpPr>
          <p:nvPr/>
        </p:nvSpPr>
        <p:spPr bwMode="auto">
          <a:xfrm>
            <a:off x="4572000" y="1447800"/>
            <a:ext cx="2819400" cy="38100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1" name="Line 23"/>
          <p:cNvSpPr>
            <a:spLocks noChangeShapeType="1"/>
          </p:cNvSpPr>
          <p:nvPr/>
        </p:nvSpPr>
        <p:spPr bwMode="auto">
          <a:xfrm>
            <a:off x="4572000" y="1524000"/>
            <a:ext cx="0" cy="1447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2" name="Text Box 24"/>
          <p:cNvSpPr txBox="1">
            <a:spLocks noChangeArrowheads="1"/>
          </p:cNvSpPr>
          <p:nvPr/>
        </p:nvSpPr>
        <p:spPr bwMode="auto">
          <a:xfrm>
            <a:off x="3276600" y="685800"/>
            <a:ext cx="2589213"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600" b="1"/>
              <a:t>State-Level Coordinating</a:t>
            </a:r>
          </a:p>
          <a:p>
            <a:pPr algn="ctr"/>
            <a:r>
              <a:rPr lang="en-US" sz="1600" b="1"/>
              <a:t>Board</a:t>
            </a:r>
          </a:p>
        </p:txBody>
      </p:sp>
      <p:sp>
        <p:nvSpPr>
          <p:cNvPr id="2" name="TextBox 1"/>
          <p:cNvSpPr txBox="1"/>
          <p:nvPr/>
        </p:nvSpPr>
        <p:spPr>
          <a:xfrm>
            <a:off x="76200" y="323671"/>
            <a:ext cx="2823209" cy="1200329"/>
          </a:xfrm>
          <a:prstGeom prst="rect">
            <a:avLst/>
          </a:prstGeom>
          <a:noFill/>
        </p:spPr>
        <p:txBody>
          <a:bodyPr wrap="none" rtlCol="0">
            <a:spAutoFit/>
          </a:bodyPr>
          <a:lstStyle/>
          <a:p>
            <a:r>
              <a:rPr lang="en-US" dirty="0" smtClean="0"/>
              <a:t>Alabama, Colorado</a:t>
            </a:r>
          </a:p>
          <a:p>
            <a:r>
              <a:rPr lang="en-US" dirty="0" smtClean="0"/>
              <a:t>and South</a:t>
            </a:r>
          </a:p>
          <a:p>
            <a:r>
              <a:rPr lang="en-US" dirty="0" smtClean="0"/>
              <a:t>Carolina</a:t>
            </a:r>
            <a:endParaRPr lang="en-US" dirty="0"/>
          </a:p>
        </p:txBody>
      </p:sp>
    </p:spTree>
    <p:extLst>
      <p:ext uri="{BB962C8B-B14F-4D97-AF65-F5344CB8AC3E}">
        <p14:creationId xmlns:p14="http://schemas.microsoft.com/office/powerpoint/2010/main" xmlns="" val="2585843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spect="1" noChangeArrowheads="1"/>
          </p:cNvSpPr>
          <p:nvPr/>
        </p:nvSpPr>
        <p:spPr bwMode="auto">
          <a:xfrm>
            <a:off x="1127918" y="3553891"/>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2" name="AutoShape 6"/>
          <p:cNvSpPr>
            <a:spLocks noChangeAspect="1" noChangeArrowheads="1"/>
          </p:cNvSpPr>
          <p:nvPr/>
        </p:nvSpPr>
        <p:spPr bwMode="auto">
          <a:xfrm>
            <a:off x="5486400" y="2895600"/>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sz="1800" b="1"/>
          </a:p>
          <a:p>
            <a:pPr algn="ctr"/>
            <a:r>
              <a:rPr lang="en-US" sz="1800" b="1"/>
              <a:t>Community</a:t>
            </a:r>
          </a:p>
          <a:p>
            <a:pPr algn="ctr"/>
            <a:r>
              <a:rPr lang="en-US" sz="1800" b="1"/>
              <a:t>Colleges</a:t>
            </a:r>
          </a:p>
          <a:p>
            <a:pPr algn="ctr"/>
            <a:endParaRPr lang="en-US"/>
          </a:p>
        </p:txBody>
      </p:sp>
      <p:sp>
        <p:nvSpPr>
          <p:cNvPr id="4103" name="AutoShape 7"/>
          <p:cNvSpPr>
            <a:spLocks noChangeArrowheads="1"/>
          </p:cNvSpPr>
          <p:nvPr/>
        </p:nvSpPr>
        <p:spPr bwMode="auto">
          <a:xfrm>
            <a:off x="3124200" y="609600"/>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4" name="Text Box 8"/>
          <p:cNvSpPr txBox="1">
            <a:spLocks noChangeArrowheads="1"/>
          </p:cNvSpPr>
          <p:nvPr/>
        </p:nvSpPr>
        <p:spPr bwMode="auto">
          <a:xfrm>
            <a:off x="457200" y="1897472"/>
            <a:ext cx="2895600" cy="1200329"/>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Mixed System of Multi-Campus Systems and Individual Institution-Level Governing Boards</a:t>
            </a:r>
            <a:endParaRPr lang="en-US" sz="1800" b="1" dirty="0"/>
          </a:p>
        </p:txBody>
      </p:sp>
      <p:sp>
        <p:nvSpPr>
          <p:cNvPr id="4105" name="Text Box 9"/>
          <p:cNvSpPr txBox="1">
            <a:spLocks noChangeArrowheads="1"/>
          </p:cNvSpPr>
          <p:nvPr/>
        </p:nvSpPr>
        <p:spPr bwMode="auto">
          <a:xfrm>
            <a:off x="320823" y="3426323"/>
            <a:ext cx="3168368"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One</a:t>
            </a:r>
          </a:p>
          <a:p>
            <a:pPr algn="ctr"/>
            <a:r>
              <a:rPr lang="en-US" sz="1800" b="1" dirty="0" smtClean="0"/>
              <a:t>Multi-Campus</a:t>
            </a:r>
          </a:p>
          <a:p>
            <a:pPr algn="ctr"/>
            <a:r>
              <a:rPr lang="en-US" sz="1800" b="1" dirty="0" smtClean="0"/>
              <a:t>University System and Two</a:t>
            </a:r>
          </a:p>
          <a:p>
            <a:pPr algn="ctr"/>
            <a:r>
              <a:rPr lang="en-US" sz="1800" b="1" dirty="0" smtClean="0"/>
              <a:t>Independently Governed</a:t>
            </a:r>
          </a:p>
          <a:p>
            <a:pPr algn="ctr"/>
            <a:r>
              <a:rPr lang="en-US" sz="1800" b="1" dirty="0" smtClean="0"/>
              <a:t>Universities</a:t>
            </a:r>
            <a:endParaRPr lang="en-US" sz="1800" b="1" dirty="0"/>
          </a:p>
        </p:txBody>
      </p:sp>
      <p:sp>
        <p:nvSpPr>
          <p:cNvPr id="4107" name="Text Box 11"/>
          <p:cNvSpPr txBox="1">
            <a:spLocks noChangeArrowheads="1"/>
          </p:cNvSpPr>
          <p:nvPr/>
        </p:nvSpPr>
        <p:spPr bwMode="auto">
          <a:xfrm>
            <a:off x="6118225" y="4686300"/>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endParaRPr lang="en-US"/>
          </a:p>
        </p:txBody>
      </p:sp>
      <p:sp>
        <p:nvSpPr>
          <p:cNvPr id="4108" name="Text Box 13"/>
          <p:cNvSpPr txBox="1">
            <a:spLocks noChangeArrowheads="1"/>
          </p:cNvSpPr>
          <p:nvPr/>
        </p:nvSpPr>
        <p:spPr bwMode="auto">
          <a:xfrm>
            <a:off x="3505200" y="762000"/>
            <a:ext cx="23304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 </a:t>
            </a:r>
          </a:p>
          <a:p>
            <a:pPr algn="ctr"/>
            <a:r>
              <a:rPr lang="en-US" sz="1800" b="1"/>
              <a:t>Coordinating Board</a:t>
            </a:r>
          </a:p>
        </p:txBody>
      </p:sp>
      <p:sp>
        <p:nvSpPr>
          <p:cNvPr id="4109" name="Line 14"/>
          <p:cNvSpPr>
            <a:spLocks noChangeShapeType="1"/>
          </p:cNvSpPr>
          <p:nvPr/>
        </p:nvSpPr>
        <p:spPr bwMode="auto">
          <a:xfrm>
            <a:off x="1889918" y="3172891"/>
            <a:ext cx="0" cy="3810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0" name="Line 15"/>
          <p:cNvSpPr>
            <a:spLocks noChangeShapeType="1"/>
          </p:cNvSpPr>
          <p:nvPr/>
        </p:nvSpPr>
        <p:spPr bwMode="auto">
          <a:xfrm>
            <a:off x="4953000" y="1524000"/>
            <a:ext cx="1447800" cy="144780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1" name="Text Box 16"/>
          <p:cNvSpPr txBox="1">
            <a:spLocks noChangeArrowheads="1"/>
          </p:cNvSpPr>
          <p:nvPr/>
        </p:nvSpPr>
        <p:spPr bwMode="auto">
          <a:xfrm>
            <a:off x="296863" y="5444361"/>
            <a:ext cx="861853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Each public </a:t>
            </a:r>
            <a:r>
              <a:rPr lang="en-US" sz="1600" dirty="0" smtClean="0"/>
              <a:t>university or system </a:t>
            </a:r>
            <a:r>
              <a:rPr lang="en-US" sz="1600" dirty="0"/>
              <a:t>has a governing board. </a:t>
            </a:r>
            <a:r>
              <a:rPr lang="en-US" sz="1600" dirty="0" smtClean="0"/>
              <a:t>Coordinating board plans </a:t>
            </a:r>
            <a:r>
              <a:rPr lang="en-US" sz="1600" dirty="0"/>
              <a:t>and </a:t>
            </a:r>
            <a:r>
              <a:rPr lang="en-US" sz="1600" dirty="0" smtClean="0"/>
              <a:t>coordinates </a:t>
            </a:r>
            <a:r>
              <a:rPr lang="en-US" sz="1600" dirty="0"/>
              <a:t>the whole </a:t>
            </a:r>
            <a:r>
              <a:rPr lang="en-US" sz="1600" dirty="0" smtClean="0"/>
              <a:t>system and coordinates locally governed community colleges</a:t>
            </a:r>
            <a:endParaRPr lang="en-US" sz="1600" dirty="0"/>
          </a:p>
          <a:p>
            <a:r>
              <a:rPr lang="en-US" sz="1600" b="1" dirty="0" smtClean="0"/>
              <a:t>States: </a:t>
            </a:r>
            <a:r>
              <a:rPr lang="en-US" sz="1600" dirty="0" smtClean="0"/>
              <a:t>Maryland</a:t>
            </a:r>
            <a:endParaRPr lang="en-US" sz="1600" dirty="0"/>
          </a:p>
        </p:txBody>
      </p:sp>
      <p:sp>
        <p:nvSpPr>
          <p:cNvPr id="4112" name="Line 17"/>
          <p:cNvSpPr>
            <a:spLocks noChangeShapeType="1"/>
          </p:cNvSpPr>
          <p:nvPr/>
        </p:nvSpPr>
        <p:spPr bwMode="auto">
          <a:xfrm flipH="1">
            <a:off x="2590800" y="1524000"/>
            <a:ext cx="1981200" cy="373472"/>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extBox 1"/>
          <p:cNvSpPr txBox="1"/>
          <p:nvPr/>
        </p:nvSpPr>
        <p:spPr>
          <a:xfrm>
            <a:off x="762000" y="762000"/>
            <a:ext cx="1452642" cy="461665"/>
          </a:xfrm>
          <a:prstGeom prst="rect">
            <a:avLst/>
          </a:prstGeom>
          <a:noFill/>
        </p:spPr>
        <p:txBody>
          <a:bodyPr wrap="none" rtlCol="0">
            <a:spAutoFit/>
          </a:bodyPr>
          <a:lstStyle/>
          <a:p>
            <a:r>
              <a:rPr lang="en-US" dirty="0" smtClean="0"/>
              <a:t>Maryland</a:t>
            </a:r>
            <a:endParaRPr lang="en-US" dirty="0"/>
          </a:p>
        </p:txBody>
      </p:sp>
    </p:spTree>
    <p:extLst>
      <p:ext uri="{BB962C8B-B14F-4D97-AF65-F5344CB8AC3E}">
        <p14:creationId xmlns:p14="http://schemas.microsoft.com/office/powerpoint/2010/main" xmlns="" val="2226259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spect="1" noChangeArrowheads="1"/>
          </p:cNvSpPr>
          <p:nvPr/>
        </p:nvSpPr>
        <p:spPr bwMode="auto">
          <a:xfrm>
            <a:off x="1127918" y="3553891"/>
            <a:ext cx="1554163" cy="15541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2" name="AutoShape 6"/>
          <p:cNvSpPr>
            <a:spLocks noChangeAspect="1" noChangeArrowheads="1"/>
          </p:cNvSpPr>
          <p:nvPr/>
        </p:nvSpPr>
        <p:spPr bwMode="auto">
          <a:xfrm>
            <a:off x="5164455" y="2971800"/>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sz="1800" b="1" dirty="0"/>
          </a:p>
          <a:p>
            <a:pPr algn="ctr"/>
            <a:r>
              <a:rPr lang="en-US" sz="1800" b="1" dirty="0"/>
              <a:t>Community</a:t>
            </a:r>
          </a:p>
          <a:p>
            <a:pPr algn="ctr"/>
            <a:r>
              <a:rPr lang="en-US" sz="1800" b="1" dirty="0"/>
              <a:t>Colleges</a:t>
            </a:r>
          </a:p>
          <a:p>
            <a:pPr algn="ctr"/>
            <a:endParaRPr lang="en-US" dirty="0"/>
          </a:p>
        </p:txBody>
      </p:sp>
      <p:sp>
        <p:nvSpPr>
          <p:cNvPr id="4103" name="AutoShape 7"/>
          <p:cNvSpPr>
            <a:spLocks noChangeArrowheads="1"/>
          </p:cNvSpPr>
          <p:nvPr/>
        </p:nvSpPr>
        <p:spPr bwMode="auto">
          <a:xfrm>
            <a:off x="3124200" y="609600"/>
            <a:ext cx="3124200" cy="914400"/>
          </a:xfrm>
          <a:prstGeom prst="hexagon">
            <a:avLst>
              <a:gd name="adj" fmla="val 87600"/>
              <a:gd name="vf" fmla="val 11547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4" name="Text Box 8"/>
          <p:cNvSpPr txBox="1">
            <a:spLocks noChangeArrowheads="1"/>
          </p:cNvSpPr>
          <p:nvPr/>
        </p:nvSpPr>
        <p:spPr bwMode="auto">
          <a:xfrm>
            <a:off x="457200" y="1897472"/>
            <a:ext cx="2895600" cy="1200329"/>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Mixed System of Multi-Campus Systems and Individual Institution-Level Governing Boards</a:t>
            </a:r>
            <a:endParaRPr lang="en-US" sz="1800" b="1" dirty="0"/>
          </a:p>
        </p:txBody>
      </p:sp>
      <p:sp>
        <p:nvSpPr>
          <p:cNvPr id="4105" name="Text Box 9"/>
          <p:cNvSpPr txBox="1">
            <a:spLocks noChangeArrowheads="1"/>
          </p:cNvSpPr>
          <p:nvPr/>
        </p:nvSpPr>
        <p:spPr bwMode="auto">
          <a:xfrm>
            <a:off x="160523" y="3426323"/>
            <a:ext cx="3488968"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dirty="0" smtClean="0"/>
              <a:t>Five </a:t>
            </a:r>
          </a:p>
          <a:p>
            <a:pPr algn="ctr"/>
            <a:r>
              <a:rPr lang="en-US" sz="1800" b="1" dirty="0" smtClean="0"/>
              <a:t>Multi-Campus</a:t>
            </a:r>
          </a:p>
          <a:p>
            <a:pPr algn="ctr"/>
            <a:r>
              <a:rPr lang="en-US" sz="1800" b="1" dirty="0" smtClean="0"/>
              <a:t>Universities/Systems and Two</a:t>
            </a:r>
          </a:p>
          <a:p>
            <a:pPr algn="ctr"/>
            <a:r>
              <a:rPr lang="en-US" sz="1800" b="1" dirty="0" smtClean="0"/>
              <a:t>Independently Governed</a:t>
            </a:r>
          </a:p>
          <a:p>
            <a:pPr algn="ctr"/>
            <a:r>
              <a:rPr lang="en-US" sz="1800" b="1" dirty="0" smtClean="0"/>
              <a:t>Universities</a:t>
            </a:r>
            <a:endParaRPr lang="en-US" sz="1800" b="1" dirty="0"/>
          </a:p>
        </p:txBody>
      </p:sp>
      <p:sp>
        <p:nvSpPr>
          <p:cNvPr id="4107" name="Text Box 11"/>
          <p:cNvSpPr txBox="1">
            <a:spLocks noChangeArrowheads="1"/>
          </p:cNvSpPr>
          <p:nvPr/>
        </p:nvSpPr>
        <p:spPr bwMode="auto">
          <a:xfrm>
            <a:off x="6118225" y="4686300"/>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endParaRPr lang="en-US"/>
          </a:p>
        </p:txBody>
      </p:sp>
      <p:sp>
        <p:nvSpPr>
          <p:cNvPr id="4108" name="Text Box 13"/>
          <p:cNvSpPr txBox="1">
            <a:spLocks noChangeArrowheads="1"/>
          </p:cNvSpPr>
          <p:nvPr/>
        </p:nvSpPr>
        <p:spPr bwMode="auto">
          <a:xfrm>
            <a:off x="3505200" y="762000"/>
            <a:ext cx="23304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sz="1800" b="1"/>
              <a:t>State-Level </a:t>
            </a:r>
          </a:p>
          <a:p>
            <a:pPr algn="ctr"/>
            <a:r>
              <a:rPr lang="en-US" sz="1800" b="1"/>
              <a:t>Coordinating Board</a:t>
            </a:r>
          </a:p>
        </p:txBody>
      </p:sp>
      <p:sp>
        <p:nvSpPr>
          <p:cNvPr id="4109" name="Line 14"/>
          <p:cNvSpPr>
            <a:spLocks noChangeShapeType="1"/>
          </p:cNvSpPr>
          <p:nvPr/>
        </p:nvSpPr>
        <p:spPr bwMode="auto">
          <a:xfrm>
            <a:off x="1889918" y="3172891"/>
            <a:ext cx="0" cy="3810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1" name="Text Box 16"/>
          <p:cNvSpPr txBox="1">
            <a:spLocks noChangeArrowheads="1"/>
          </p:cNvSpPr>
          <p:nvPr/>
        </p:nvSpPr>
        <p:spPr bwMode="auto">
          <a:xfrm>
            <a:off x="296863" y="5444361"/>
            <a:ext cx="861853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b="1" dirty="0"/>
              <a:t>Explanation</a:t>
            </a:r>
            <a:r>
              <a:rPr lang="en-US" sz="1600" dirty="0"/>
              <a:t>: Each public </a:t>
            </a:r>
            <a:r>
              <a:rPr lang="en-US" sz="1600" dirty="0" smtClean="0"/>
              <a:t>university or system </a:t>
            </a:r>
            <a:r>
              <a:rPr lang="en-US" sz="1600" dirty="0"/>
              <a:t>has a governing board. </a:t>
            </a:r>
            <a:r>
              <a:rPr lang="en-US" sz="1600" dirty="0" smtClean="0"/>
              <a:t>Coordinating Board coordinates locally governed community colleges and technical college system. </a:t>
            </a:r>
            <a:r>
              <a:rPr lang="en-US" sz="1600" dirty="0"/>
              <a:t>Coordinating </a:t>
            </a:r>
            <a:r>
              <a:rPr lang="en-US" sz="1600" dirty="0" smtClean="0"/>
              <a:t>board plans </a:t>
            </a:r>
            <a:r>
              <a:rPr lang="en-US" sz="1600" dirty="0"/>
              <a:t>and </a:t>
            </a:r>
            <a:r>
              <a:rPr lang="en-US" sz="1600" dirty="0" smtClean="0"/>
              <a:t>coordinates </a:t>
            </a:r>
            <a:r>
              <a:rPr lang="en-US" sz="1600" dirty="0"/>
              <a:t>the whole system.</a:t>
            </a:r>
          </a:p>
          <a:p>
            <a:r>
              <a:rPr lang="en-US" sz="1600" b="1" dirty="0" smtClean="0"/>
              <a:t>States: </a:t>
            </a:r>
            <a:r>
              <a:rPr lang="en-US" sz="1600" dirty="0" smtClean="0"/>
              <a:t>Texas</a:t>
            </a:r>
            <a:endParaRPr lang="en-US" sz="1600" dirty="0"/>
          </a:p>
        </p:txBody>
      </p:sp>
      <p:sp>
        <p:nvSpPr>
          <p:cNvPr id="4112" name="Line 17"/>
          <p:cNvSpPr>
            <a:spLocks noChangeShapeType="1"/>
          </p:cNvSpPr>
          <p:nvPr/>
        </p:nvSpPr>
        <p:spPr bwMode="auto">
          <a:xfrm flipH="1">
            <a:off x="2590800" y="1524000"/>
            <a:ext cx="1981200" cy="373472"/>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13" name="Line 18"/>
          <p:cNvSpPr>
            <a:spLocks noChangeShapeType="1"/>
          </p:cNvSpPr>
          <p:nvPr/>
        </p:nvSpPr>
        <p:spPr bwMode="auto">
          <a:xfrm>
            <a:off x="4686300" y="1524000"/>
            <a:ext cx="1431925" cy="14478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 name="AutoShape 6"/>
          <p:cNvSpPr>
            <a:spLocks noChangeAspect="1" noChangeArrowheads="1"/>
          </p:cNvSpPr>
          <p:nvPr/>
        </p:nvSpPr>
        <p:spPr bwMode="auto">
          <a:xfrm>
            <a:off x="6934200" y="2921431"/>
            <a:ext cx="1800225" cy="15573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sz="1800" b="1" dirty="0"/>
          </a:p>
          <a:p>
            <a:pPr algn="ctr"/>
            <a:r>
              <a:rPr lang="en-US" sz="1800" b="1" dirty="0" smtClean="0"/>
              <a:t>Technical College</a:t>
            </a:r>
          </a:p>
          <a:p>
            <a:pPr algn="ctr"/>
            <a:r>
              <a:rPr lang="en-US" sz="1800" b="1" dirty="0" smtClean="0"/>
              <a:t>System</a:t>
            </a:r>
            <a:endParaRPr lang="en-US" sz="1800" b="1" dirty="0"/>
          </a:p>
          <a:p>
            <a:pPr algn="ctr"/>
            <a:endParaRPr lang="en-US" dirty="0"/>
          </a:p>
        </p:txBody>
      </p:sp>
      <p:sp>
        <p:nvSpPr>
          <p:cNvPr id="18" name="Line 18"/>
          <p:cNvSpPr>
            <a:spLocks noChangeShapeType="1"/>
          </p:cNvSpPr>
          <p:nvPr/>
        </p:nvSpPr>
        <p:spPr bwMode="auto">
          <a:xfrm>
            <a:off x="4670425" y="1542211"/>
            <a:ext cx="3163887" cy="1371600"/>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extBox 1"/>
          <p:cNvSpPr txBox="1"/>
          <p:nvPr/>
        </p:nvSpPr>
        <p:spPr>
          <a:xfrm>
            <a:off x="762000" y="835967"/>
            <a:ext cx="994759" cy="461665"/>
          </a:xfrm>
          <a:prstGeom prst="rect">
            <a:avLst/>
          </a:prstGeom>
          <a:noFill/>
        </p:spPr>
        <p:txBody>
          <a:bodyPr wrap="none" rtlCol="0">
            <a:spAutoFit/>
          </a:bodyPr>
          <a:lstStyle/>
          <a:p>
            <a:r>
              <a:rPr lang="en-US" dirty="0" smtClean="0"/>
              <a:t>Texas</a:t>
            </a:r>
            <a:endParaRPr lang="en-US" dirty="0"/>
          </a:p>
        </p:txBody>
      </p:sp>
    </p:spTree>
    <p:extLst>
      <p:ext uri="{BB962C8B-B14F-4D97-AF65-F5344CB8AC3E}">
        <p14:creationId xmlns:p14="http://schemas.microsoft.com/office/powerpoint/2010/main" xmlns="" val="1585984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2490</TotalTime>
  <Words>958</Words>
  <Application>Microsoft Office PowerPoint</Application>
  <PresentationFormat>On-screen Show (4:3)</PresentationFormat>
  <Paragraphs>247</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Illustrations of Models of State Higher Education Structure*</vt:lpstr>
      <vt:lpstr>Slide 2</vt:lpstr>
      <vt:lpstr>Coordinating Board States</vt:lpstr>
      <vt:lpstr>Slide 4</vt:lpstr>
      <vt:lpstr>Slide 5</vt:lpstr>
      <vt:lpstr>Slide 6</vt:lpstr>
      <vt:lpstr>Slide 7</vt:lpstr>
      <vt:lpstr>Slide 8</vt:lpstr>
      <vt:lpstr>Slide 9</vt:lpstr>
      <vt:lpstr>Slide 10</vt:lpstr>
      <vt:lpstr>Slide 11</vt:lpstr>
      <vt:lpstr>Governing Board States</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Aims C. McGuinness, Jr.</dc:creator>
  <cp:lastModifiedBy>meg.casper</cp:lastModifiedBy>
  <cp:revision>46</cp:revision>
  <dcterms:created xsi:type="dcterms:W3CDTF">2001-10-12T17:32:38Z</dcterms:created>
  <dcterms:modified xsi:type="dcterms:W3CDTF">2011-08-19T13:46:35Z</dcterms:modified>
</cp:coreProperties>
</file>